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377" r:id="rId3"/>
    <p:sldId id="378" r:id="rId4"/>
    <p:sldId id="267" r:id="rId5"/>
    <p:sldId id="289" r:id="rId6"/>
    <p:sldId id="307" r:id="rId7"/>
    <p:sldId id="308" r:id="rId8"/>
    <p:sldId id="309" r:id="rId9"/>
    <p:sldId id="310" r:id="rId10"/>
    <p:sldId id="311" r:id="rId11"/>
    <p:sldId id="320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FF"/>
    <a:srgbClr val="FF00FF"/>
    <a:srgbClr val="FF66FF"/>
    <a:srgbClr val="CC00FF"/>
    <a:srgbClr val="00FF00"/>
    <a:srgbClr val="99FF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29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8A78-CFF7-4B96-94D1-7A0D267BDD79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E20BC-0955-44E1-937A-0BC2A88C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13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93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64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011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A1D53CA-B3A6-4E97-A0F1-FD2D36026856}"/>
              </a:ext>
            </a:extLst>
          </p:cNvPr>
          <p:cNvSpPr/>
          <p:nvPr userDrawn="1"/>
        </p:nvSpPr>
        <p:spPr bwMode="auto">
          <a:xfrm>
            <a:off x="-14288" y="6502400"/>
            <a:ext cx="10601326" cy="144463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3CEE9E-3C52-41E3-A320-A01D3467095C}"/>
              </a:ext>
            </a:extLst>
          </p:cNvPr>
          <p:cNvSpPr/>
          <p:nvPr userDrawn="1"/>
        </p:nvSpPr>
        <p:spPr bwMode="auto">
          <a:xfrm>
            <a:off x="11277600" y="6494463"/>
            <a:ext cx="920750" cy="152400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35B99D94-4536-4458-98E1-6054A861490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361613" y="6342063"/>
            <a:ext cx="846137" cy="365125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1" rIns="68580" bIns="34291"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200" kern="120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E6066F22-81E4-4D95-BBCF-EC4CBBC9D828}" type="slidenum">
              <a:rPr lang="zh-CN" altLang="en-US" sz="2400" b="1" smtClean="0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pPr>
                <a:defRPr/>
              </a:pPr>
              <a:t>‹#›</a:t>
            </a:fld>
            <a:endParaRPr lang="zh-CN" altLang="en-US" sz="2400" b="1" dirty="0">
              <a:solidFill>
                <a:srgbClr val="269FD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2B0A6F-BB09-4B8F-BA9C-4761EF3948A1}"/>
              </a:ext>
            </a:extLst>
          </p:cNvPr>
          <p:cNvSpPr/>
          <p:nvPr userDrawn="1"/>
        </p:nvSpPr>
        <p:spPr bwMode="auto">
          <a:xfrm>
            <a:off x="71438" y="625475"/>
            <a:ext cx="9398000" cy="46038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64C9E8AF-076E-4A14-ACBA-DA31F5C513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13" y="215900"/>
            <a:ext cx="28575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数据科学的发展历史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263610B6-0E41-4FF7-B2E3-8935CA5A37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51100" y="215900"/>
            <a:ext cx="32464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数据科学研究的主要问题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4D1062F-BD0E-45B7-934A-404EC1528BC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41938" y="215900"/>
            <a:ext cx="2511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数据科学的主要方法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3B031785-86B8-4AA2-8861-CF6BFE3C74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93038" y="225425"/>
            <a:ext cx="1676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语言的优势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F09DA61-1679-4D57-A83A-BE679CA595A4}"/>
              </a:ext>
            </a:extLst>
          </p:cNvPr>
          <p:cNvSpPr/>
          <p:nvPr userDrawn="1"/>
        </p:nvSpPr>
        <p:spPr bwMode="auto">
          <a:xfrm flipV="1">
            <a:off x="1236663" y="700088"/>
            <a:ext cx="198437" cy="152400"/>
          </a:xfrm>
          <a:prstGeom prst="triangle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75138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D1C7D1-DE8D-4376-B633-98E0B3246A12}"/>
              </a:ext>
            </a:extLst>
          </p:cNvPr>
          <p:cNvSpPr/>
          <p:nvPr userDrawn="1"/>
        </p:nvSpPr>
        <p:spPr bwMode="auto">
          <a:xfrm>
            <a:off x="71438" y="625475"/>
            <a:ext cx="9429750" cy="46038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C02FC91A-37B0-4C40-94A8-12D37465606B}"/>
              </a:ext>
            </a:extLst>
          </p:cNvPr>
          <p:cNvSpPr/>
          <p:nvPr userDrawn="1"/>
        </p:nvSpPr>
        <p:spPr bwMode="auto">
          <a:xfrm flipV="1">
            <a:off x="3779838" y="703263"/>
            <a:ext cx="200025" cy="152400"/>
          </a:xfrm>
          <a:prstGeom prst="triangle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E097A2-4392-462B-9D20-03622505255A}"/>
              </a:ext>
            </a:extLst>
          </p:cNvPr>
          <p:cNvSpPr/>
          <p:nvPr userDrawn="1"/>
        </p:nvSpPr>
        <p:spPr bwMode="auto">
          <a:xfrm>
            <a:off x="-14288" y="6502400"/>
            <a:ext cx="10601326" cy="144463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61A2B5-23D4-41B5-BE64-E828A382A468}"/>
              </a:ext>
            </a:extLst>
          </p:cNvPr>
          <p:cNvSpPr/>
          <p:nvPr userDrawn="1"/>
        </p:nvSpPr>
        <p:spPr bwMode="auto">
          <a:xfrm>
            <a:off x="11277600" y="6494463"/>
            <a:ext cx="920750" cy="152400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8CB28791-E145-42F2-9153-BE81936B0B8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361613" y="6342063"/>
            <a:ext cx="846137" cy="365125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1" rIns="68580" bIns="34291"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200" kern="120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C2E8375A-6E68-4A65-8323-29730F0FDF35}" type="slidenum">
              <a:rPr lang="zh-CN" altLang="en-US" sz="2400" b="1" smtClean="0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pPr>
                <a:defRPr/>
              </a:pPr>
              <a:t>‹#›</a:t>
            </a:fld>
            <a:endParaRPr lang="zh-CN" altLang="en-US" sz="2400" b="1" dirty="0">
              <a:solidFill>
                <a:srgbClr val="269FD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890FFF6C-ED24-49B3-9E19-552FCD5C111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13" y="215900"/>
            <a:ext cx="25542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数据科学的发展历史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026CA98-D72F-402C-8227-1BA6B15904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57450" y="219075"/>
            <a:ext cx="30464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1500" b="1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数据科学研究的主要问题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A8F692-E841-47C7-8709-8BC0BFD1B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76863" y="219075"/>
            <a:ext cx="25606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数据科学的主要方法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4B07499B-9E55-4FB0-B150-56AB72FEB8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29550" y="228600"/>
            <a:ext cx="1606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语言的优势</a:t>
            </a:r>
          </a:p>
        </p:txBody>
      </p:sp>
    </p:spTree>
    <p:extLst>
      <p:ext uri="{BB962C8B-B14F-4D97-AF65-F5344CB8AC3E}">
        <p14:creationId xmlns:p14="http://schemas.microsoft.com/office/powerpoint/2010/main" val="3850616692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963BEE-9BB2-44F1-B639-F4776373B7CF}"/>
              </a:ext>
            </a:extLst>
          </p:cNvPr>
          <p:cNvSpPr/>
          <p:nvPr userDrawn="1"/>
        </p:nvSpPr>
        <p:spPr bwMode="auto">
          <a:xfrm>
            <a:off x="71438" y="625475"/>
            <a:ext cx="9375775" cy="46038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solidFill>
                <a:srgbClr val="269FD3"/>
              </a:solidFill>
              <a:latin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AC32EF-38C7-4AD6-A56A-FCB429664DCE}"/>
              </a:ext>
            </a:extLst>
          </p:cNvPr>
          <p:cNvSpPr/>
          <p:nvPr userDrawn="1"/>
        </p:nvSpPr>
        <p:spPr bwMode="auto">
          <a:xfrm>
            <a:off x="-14288" y="6502400"/>
            <a:ext cx="10601326" cy="144463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A0494E-C087-4F79-B0C9-05237FFF2735}"/>
              </a:ext>
            </a:extLst>
          </p:cNvPr>
          <p:cNvSpPr/>
          <p:nvPr userDrawn="1"/>
        </p:nvSpPr>
        <p:spPr bwMode="auto">
          <a:xfrm>
            <a:off x="11277600" y="6494463"/>
            <a:ext cx="920750" cy="152400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6C85B2ED-C596-4F1C-AD7B-38F8309C643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361613" y="6342063"/>
            <a:ext cx="846137" cy="365125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1" rIns="68580" bIns="34291"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200" kern="120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8E972F45-4321-4912-8107-DBE87BD244C3}" type="slidenum">
              <a:rPr lang="zh-CN" altLang="en-US" sz="2400" b="1" smtClean="0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pPr>
                <a:defRPr/>
              </a:pPr>
              <a:t>‹#›</a:t>
            </a:fld>
            <a:endParaRPr lang="zh-CN" altLang="en-US" sz="2400" b="1" dirty="0">
              <a:solidFill>
                <a:srgbClr val="269FD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E4350C70-B2B9-4E86-A9DD-C54AF2274F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13" y="215900"/>
            <a:ext cx="2527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数据科学的发展历史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E4BE4A6A-1293-4638-925D-BDD4A7AD9A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81263" y="215900"/>
            <a:ext cx="3051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数据科学研究的主要问题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9E17CF74-3886-4D1E-8417-AC6A2140D6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72100" y="215900"/>
            <a:ext cx="2527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1500" b="1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数据科学的主要方法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5B94DDF9-B9B8-47DC-905A-2D4A72AD7E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15263" y="230188"/>
            <a:ext cx="1752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语言的优势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42CEF110-A573-47A3-93E4-C5206A822ADA}"/>
              </a:ext>
            </a:extLst>
          </p:cNvPr>
          <p:cNvSpPr/>
          <p:nvPr userDrawn="1"/>
        </p:nvSpPr>
        <p:spPr bwMode="auto">
          <a:xfrm flipV="1">
            <a:off x="6535738" y="731838"/>
            <a:ext cx="200025" cy="152400"/>
          </a:xfrm>
          <a:prstGeom prst="triangle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solidFill>
                <a:srgbClr val="269FD3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717344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CE75D2-319D-4850-A612-7891648DCCFB}"/>
              </a:ext>
            </a:extLst>
          </p:cNvPr>
          <p:cNvSpPr/>
          <p:nvPr userDrawn="1"/>
        </p:nvSpPr>
        <p:spPr bwMode="auto">
          <a:xfrm>
            <a:off x="71438" y="625475"/>
            <a:ext cx="9318625" cy="46038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FC0A9E0-FD32-4FC1-BE7D-DA589128A094}"/>
              </a:ext>
            </a:extLst>
          </p:cNvPr>
          <p:cNvSpPr/>
          <p:nvPr userDrawn="1"/>
        </p:nvSpPr>
        <p:spPr bwMode="auto">
          <a:xfrm flipV="1">
            <a:off x="8489950" y="695325"/>
            <a:ext cx="198438" cy="152400"/>
          </a:xfrm>
          <a:prstGeom prst="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solidFill>
                <a:srgbClr val="269FD3"/>
              </a:solidFill>
              <a:latin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18A02E-CEA6-454F-B881-75E82279115D}"/>
              </a:ext>
            </a:extLst>
          </p:cNvPr>
          <p:cNvSpPr/>
          <p:nvPr userDrawn="1"/>
        </p:nvSpPr>
        <p:spPr bwMode="auto">
          <a:xfrm>
            <a:off x="-14288" y="6502400"/>
            <a:ext cx="10601326" cy="144463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54CC1B-66EB-424B-A15F-047B132364F6}"/>
              </a:ext>
            </a:extLst>
          </p:cNvPr>
          <p:cNvSpPr/>
          <p:nvPr userDrawn="1"/>
        </p:nvSpPr>
        <p:spPr bwMode="auto">
          <a:xfrm>
            <a:off x="11277600" y="6494463"/>
            <a:ext cx="920750" cy="152400"/>
          </a:xfrm>
          <a:prstGeom prst="rect">
            <a:avLst/>
          </a:prstGeom>
          <a:solidFill>
            <a:srgbClr val="269F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8580" tIns="34291" rIns="68580" bIns="34291"/>
          <a:lstStyle/>
          <a:p>
            <a:pPr defTabSz="685783">
              <a:buFont typeface="Arial" pitchFamily="34" charset="0"/>
              <a:buNone/>
              <a:defRPr/>
            </a:pPr>
            <a:endParaRPr lang="zh-CN" altLang="en-US" sz="1351">
              <a:latin typeface="Calibri" pitchFamily="34" charset="0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9490850B-E05E-41B4-AEE0-FA6732907AE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361613" y="6342063"/>
            <a:ext cx="846137" cy="365125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1" rIns="68580" bIns="34291"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200" kern="120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DEC81AA4-9004-470D-9FB0-50D23DCCEA1C}" type="slidenum">
              <a:rPr lang="zh-CN" altLang="en-US" sz="2400" b="1" smtClean="0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pPr>
                <a:defRPr/>
              </a:pPr>
              <a:t>‹#›</a:t>
            </a:fld>
            <a:endParaRPr lang="zh-CN" altLang="en-US" sz="2400" b="1" dirty="0">
              <a:solidFill>
                <a:srgbClr val="269FD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54AE0E96-1332-4C96-AE1D-0C8E63FD73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13" y="215900"/>
            <a:ext cx="2527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数据科学的发展历史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CFAE1FE-D7C7-40C3-9AE7-3A9A7BF022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90788" y="215900"/>
            <a:ext cx="31654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数据科学研究的主要问题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F0164BE0-76BD-425B-B8B9-A57C8E2BE8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64163" y="215900"/>
            <a:ext cx="2670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1500" b="1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数据科学的主要方法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72290F7-AFBE-40B1-9057-6275586477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08913" y="219075"/>
            <a:ext cx="1758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b="1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500" b="1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语言的优势</a:t>
            </a:r>
          </a:p>
        </p:txBody>
      </p:sp>
    </p:spTree>
    <p:extLst>
      <p:ext uri="{BB962C8B-B14F-4D97-AF65-F5344CB8AC3E}">
        <p14:creationId xmlns:p14="http://schemas.microsoft.com/office/powerpoint/2010/main" val="276761925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31B15E3-0C0B-4E4C-B01D-5053619024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44B6048A-3DFC-4F3E-AA0A-FD173798A2DF}" type="datetime1">
              <a:rPr lang="zh-CN" altLang="en-US"/>
              <a:pPr>
                <a:defRPr/>
              </a:pPr>
              <a:t>2025/3/30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17DBD89B-0D84-4477-910A-8C5E4B5D2B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F4E2EFB-DC71-4391-82F5-2E66E23795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55251B3-1378-474E-BDFA-20D531950F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92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95CEE2C-EA6D-4BDD-BC47-94AA4C73EA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DCA88C5E-43B3-4268-AC48-1782F92E11D1}" type="datetime1">
              <a:rPr lang="zh-CN" altLang="en-US"/>
              <a:pPr>
                <a:defRPr/>
              </a:pPr>
              <a:t>2025/3/30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AFA1A2BB-DC08-40D4-AAD2-3E405D9C68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74304F5-4733-4386-B2F7-C25EDE82A1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0239BEF4-1440-48AD-9FD5-00BABACD83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7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56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3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4A7E235-FEAA-476D-95FB-9688A1F3BF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BBB8D4B-901D-40A5-B7E3-6A609DDF0E6E}" type="datetime1">
              <a:rPr lang="zh-CN" altLang="en-US"/>
              <a:pPr>
                <a:defRPr/>
              </a:pPr>
              <a:t>2025/3/30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A3F600C-0260-4A43-8870-A383B5646F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C92EF77-3B93-4A16-8109-9889952853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18731F4C-742E-41CE-8483-2BE3187262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31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469F891-54F8-40C0-BD3E-2CF7A0EA84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7E37F2D5-ED2F-4A66-871D-1B30D11F427F}" type="datetime1">
              <a:rPr lang="zh-CN" altLang="en-US"/>
              <a:pPr>
                <a:defRPr/>
              </a:pPr>
              <a:t>2025/3/30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664BC47-4380-4E6B-9807-37B086F4CB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767A593-0EA7-460F-9A1A-99BBE2EDAF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C5BD6C7-2134-45ED-9214-8B02444850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0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344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982DBD-5CC6-4D40-91ED-25851B727B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5E4B8D09-8264-4F2E-8438-B1F4C2C4147A}" type="datetime1">
              <a:rPr lang="zh-CN" altLang="en-US"/>
              <a:pPr>
                <a:defRPr/>
              </a:pPr>
              <a:t>2025/3/30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CFF20A-4DB4-49C6-92BD-1BE603BACD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69BE27-200A-481D-9FF1-6D83C4279A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1BD8F20-2250-4256-AA03-761D065404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885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17D1BB-D9DA-4675-BFAB-1EAE211559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C04FB945-CB11-48FD-BE67-882953A810C4}" type="datetime1">
              <a:rPr lang="zh-CN" altLang="en-US"/>
              <a:pPr>
                <a:defRPr/>
              </a:pPr>
              <a:t>2025/3/30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4502B-3026-4C5E-97F1-E492B88D6B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ED2D24-2BBE-46C0-BD56-926A3363ED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E4DC4E1-03D8-41DE-A631-87AB12D871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91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D1E691B-96DD-4C4F-888E-26750AF4ED3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4288" y="6502400"/>
            <a:ext cx="10601326" cy="144463"/>
          </a:xfrm>
          <a:prstGeom prst="rect">
            <a:avLst/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1" rIns="68580" bIns="3429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3C18F2-BEEF-4251-917C-969CE35292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77600" y="6494463"/>
            <a:ext cx="920750" cy="152400"/>
          </a:xfrm>
          <a:prstGeom prst="rect">
            <a:avLst/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1" rIns="68580" bIns="3429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6A11AED-B0FC-404A-9BE6-C1C212A727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361613" y="6342063"/>
            <a:ext cx="846137" cy="365125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1" rIns="68580" bIns="34291"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200" kern="120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039CFD8C-9F8A-43DF-BA7A-CC1C410B11A3}" type="slidenum">
              <a:rPr lang="zh-CN" altLang="en-US" sz="2400" b="1" smtClean="0">
                <a:solidFill>
                  <a:srgbClr val="269FD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pPr>
                <a:defRPr/>
              </a:pPr>
              <a:t>‹#›</a:t>
            </a:fld>
            <a:endParaRPr lang="zh-CN" altLang="en-US" sz="2400" b="1" dirty="0">
              <a:solidFill>
                <a:srgbClr val="269FD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78427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2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7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89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40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93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03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07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0A70E-8B7A-4E78-BCEF-E3CECF655D72}" type="datetimeFigureOut">
              <a:rPr lang="zh-CN" altLang="en-US" smtClean="0"/>
              <a:t>2025/3/30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324D9-33D4-40B3-8DD1-C15A67B7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75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43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42891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685783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028674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69863" indent="-169863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2763" indent="-169863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198563" indent="-169863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1463" indent="-169863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5904" indent="-171446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795" indent="-171446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686" indent="-171446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578" indent="-171446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6.jpe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0.emf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3">
            <a:extLst>
              <a:ext uri="{FF2B5EF4-FFF2-40B4-BE49-F238E27FC236}">
                <a16:creationId xmlns:a16="http://schemas.microsoft.com/office/drawing/2014/main" id="{3D4F456C-DC9B-43EE-A101-0070D79A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21105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3" name="组合 4">
            <a:extLst>
              <a:ext uri="{FF2B5EF4-FFF2-40B4-BE49-F238E27FC236}">
                <a16:creationId xmlns:a16="http://schemas.microsoft.com/office/drawing/2014/main" id="{0A62F79E-CD17-4AFC-903D-92AC425D4E61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52400"/>
            <a:ext cx="1117600" cy="314325"/>
            <a:chOff x="0" y="0"/>
            <a:chExt cx="1489439" cy="419100"/>
          </a:xfrm>
        </p:grpSpPr>
        <p:sp>
          <p:nvSpPr>
            <p:cNvPr id="15377" name="矩形 5">
              <a:extLst>
                <a:ext uri="{FF2B5EF4-FFF2-40B4-BE49-F238E27FC236}">
                  <a16:creationId xmlns:a16="http://schemas.microsoft.com/office/drawing/2014/main" id="{8C7B89CB-20FD-4F6E-94D1-9F4300A8F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60946" cy="419100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5378" name="矩形 6">
              <a:extLst>
                <a:ext uri="{FF2B5EF4-FFF2-40B4-BE49-F238E27FC236}">
                  <a16:creationId xmlns:a16="http://schemas.microsoft.com/office/drawing/2014/main" id="{F7A973A9-F434-45B8-8A41-8A558CFB3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070" y="0"/>
              <a:ext cx="65585" cy="419100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5379" name="矩形 7">
              <a:extLst>
                <a:ext uri="{FF2B5EF4-FFF2-40B4-BE49-F238E27FC236}">
                  <a16:creationId xmlns:a16="http://schemas.microsoft.com/office/drawing/2014/main" id="{E1DF63A7-FB16-40B3-9FDF-4A681A93B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779" y="220133"/>
              <a:ext cx="48660" cy="198967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15364" name="矩形 8">
            <a:extLst>
              <a:ext uri="{FF2B5EF4-FFF2-40B4-BE49-F238E27FC236}">
                <a16:creationId xmlns:a16="http://schemas.microsoft.com/office/drawing/2014/main" id="{A2E1496D-DC4E-4E75-B272-E09C6487E203}"/>
              </a:ext>
            </a:extLst>
          </p:cNvPr>
          <p:cNvSpPr>
            <a:spLocks/>
          </p:cNvSpPr>
          <p:nvPr/>
        </p:nvSpPr>
        <p:spPr bwMode="auto">
          <a:xfrm>
            <a:off x="5038725" y="2457450"/>
            <a:ext cx="5329238" cy="1365250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5" name="矩形 9">
            <a:extLst>
              <a:ext uri="{FF2B5EF4-FFF2-40B4-BE49-F238E27FC236}">
                <a16:creationId xmlns:a16="http://schemas.microsoft.com/office/drawing/2014/main" id="{AA04350F-F816-4983-B7D3-D2AD54EF9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9413" y="2465388"/>
            <a:ext cx="128587" cy="1349375"/>
          </a:xfrm>
          <a:prstGeom prst="rect">
            <a:avLst/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366" name="等腰三角形 11">
            <a:extLst>
              <a:ext uri="{FF2B5EF4-FFF2-40B4-BE49-F238E27FC236}">
                <a16:creationId xmlns:a16="http://schemas.microsoft.com/office/drawing/2014/main" id="{88E6315A-9651-4044-81ED-90857DAABD39}"/>
              </a:ext>
            </a:extLst>
          </p:cNvPr>
          <p:cNvSpPr>
            <a:spLocks/>
          </p:cNvSpPr>
          <p:nvPr/>
        </p:nvSpPr>
        <p:spPr bwMode="auto">
          <a:xfrm>
            <a:off x="5946775" y="2465388"/>
            <a:ext cx="4421188" cy="134937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7" name="矩形 14">
            <a:extLst>
              <a:ext uri="{FF2B5EF4-FFF2-40B4-BE49-F238E27FC236}">
                <a16:creationId xmlns:a16="http://schemas.microsoft.com/office/drawing/2014/main" id="{6B5B2DF2-1A83-4667-9385-B4B1DE488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46850"/>
            <a:ext cx="10344150" cy="314325"/>
          </a:xfrm>
          <a:prstGeom prst="rect">
            <a:avLst/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368" name="矩形 17">
            <a:extLst>
              <a:ext uri="{FF2B5EF4-FFF2-40B4-BE49-F238E27FC236}">
                <a16:creationId xmlns:a16="http://schemas.microsoft.com/office/drawing/2014/main" id="{9391C59F-7165-4652-8A24-C2C0EA7C5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475" y="6546850"/>
            <a:ext cx="2295525" cy="315913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369" name="直角三角形 15">
            <a:extLst>
              <a:ext uri="{FF2B5EF4-FFF2-40B4-BE49-F238E27FC236}">
                <a16:creationId xmlns:a16="http://schemas.microsoft.com/office/drawing/2014/main" id="{71308691-CB31-4F29-B84B-70B38E80C6A4}"/>
              </a:ext>
            </a:extLst>
          </p:cNvPr>
          <p:cNvSpPr>
            <a:spLocks noChangeArrowheads="1"/>
          </p:cNvSpPr>
          <p:nvPr/>
        </p:nvSpPr>
        <p:spPr bwMode="auto">
          <a:xfrm rot="19117218">
            <a:off x="9974263" y="6354763"/>
            <a:ext cx="466725" cy="407987"/>
          </a:xfrm>
          <a:prstGeom prst="rtTriangle">
            <a:avLst/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35850" name="组合 23">
            <a:extLst>
              <a:ext uri="{FF2B5EF4-FFF2-40B4-BE49-F238E27FC236}">
                <a16:creationId xmlns:a16="http://schemas.microsoft.com/office/drawing/2014/main" id="{B9AF8E92-49EF-4D64-BFFF-41A8A3C616C2}"/>
              </a:ext>
            </a:extLst>
          </p:cNvPr>
          <p:cNvGrpSpPr>
            <a:grpSpLocks/>
          </p:cNvGrpSpPr>
          <p:nvPr/>
        </p:nvGrpSpPr>
        <p:grpSpPr bwMode="auto">
          <a:xfrm>
            <a:off x="5856288" y="2782888"/>
            <a:ext cx="665162" cy="665162"/>
            <a:chOff x="0" y="0"/>
            <a:chExt cx="1236662" cy="1236662"/>
          </a:xfrm>
        </p:grpSpPr>
        <p:pic>
          <p:nvPicPr>
            <p:cNvPr id="35855" name="组合 21">
              <a:extLst>
                <a:ext uri="{FF2B5EF4-FFF2-40B4-BE49-F238E27FC236}">
                  <a16:creationId xmlns:a16="http://schemas.microsoft.com/office/drawing/2014/main" id="{1FD71559-BEC8-49D5-B8AA-562454253DF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椭圆 22">
              <a:extLst>
                <a:ext uri="{FF2B5EF4-FFF2-40B4-BE49-F238E27FC236}">
                  <a16:creationId xmlns:a16="http://schemas.microsoft.com/office/drawing/2014/main" id="{9E7DBFD8-BA97-42C1-90BA-91B4DD205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pic>
        <p:nvPicPr>
          <p:cNvPr id="35851" name="图片 26">
            <a:extLst>
              <a:ext uri="{FF2B5EF4-FFF2-40B4-BE49-F238E27FC236}">
                <a16:creationId xmlns:a16="http://schemas.microsoft.com/office/drawing/2014/main" id="{2545BC0E-F3CA-4FC4-A19A-829CD16CA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244725"/>
            <a:ext cx="3470275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E8E64E09-2E9B-4389-ABAF-9D73C0D8A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4975" y="2720975"/>
            <a:ext cx="3349625" cy="7159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dist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应用统计学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D85DD208-D47D-4CF5-8141-789F6279A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3957638"/>
            <a:ext cx="4719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宋允全 数据科学与统计系副教授 博士生导师</a:t>
            </a:r>
          </a:p>
        </p:txBody>
      </p:sp>
      <p:pic>
        <p:nvPicPr>
          <p:cNvPr id="35854" name="图片 1">
            <a:extLst>
              <a:ext uri="{FF2B5EF4-FFF2-40B4-BE49-F238E27FC236}">
                <a16:creationId xmlns:a16="http://schemas.microsoft.com/office/drawing/2014/main" id="{09F41590-A516-4852-9BA6-82C0B0158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919163"/>
            <a:ext cx="4064000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88101" y="194156"/>
                <a:ext cx="11942231" cy="130736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例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5.1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设总体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𝒑</m:t>
                        </m:r>
                      </m:e>
                      <m:sup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𝒙</m:t>
                        </m:r>
                      </m:sup>
                    </m:sSup>
                    <m:sSup>
                      <m:sSupPr>
                        <m:ctrlP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  <m:r>
                              <a:rPr lang="en-US" altLang="zh-CN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−</m:t>
                            </m:r>
                            <m:r>
                              <a:rPr lang="en-US" altLang="zh-CN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𝒑</m:t>
                            </m:r>
                          </m:e>
                        </m:d>
                      </m:e>
                      <m:sup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𝒙</m:t>
                        </m:r>
                      </m:sup>
                    </m:sSup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𝒙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𝟎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𝟏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的一个样本，求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的联合分布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" y="194156"/>
                <a:ext cx="11942231" cy="1307366"/>
              </a:xfrm>
              <a:prstGeom prst="rect">
                <a:avLst/>
              </a:prstGeom>
              <a:blipFill rotWithShape="1">
                <a:blip r:embed="rId2"/>
                <a:stretch>
                  <a:fillRect l="-1120" t="-5455" b="-454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88100" y="1657939"/>
                <a:ext cx="11942231" cy="30818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解：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是样本，故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相互独立且同分布，故</a:t>
                </a:r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0" y="1657939"/>
                <a:ext cx="11942231" cy="3081841"/>
              </a:xfrm>
              <a:prstGeom prst="rect">
                <a:avLst/>
              </a:prstGeom>
              <a:blipFill rotWithShape="1">
                <a:blip r:embed="rId3"/>
                <a:stretch>
                  <a:fillRect l="-1120" t="-273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88101" y="2213011"/>
                <a:ext cx="5633191" cy="8321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𝑷</m:t>
                      </m:r>
                      <m:d>
                        <m:d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" y="2213011"/>
                <a:ext cx="5633191" cy="8321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88101" y="2795218"/>
                <a:ext cx="11942231" cy="72648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" y="2795218"/>
                <a:ext cx="11942231" cy="726489"/>
              </a:xfrm>
              <a:prstGeom prst="rect">
                <a:avLst/>
              </a:prstGeom>
              <a:blipFill rotWithShape="1">
                <a:blip r:embed="rId5"/>
                <a:stretch>
                  <a:fillRect t="-10924" b="-756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88102" y="3388389"/>
                <a:ext cx="9643128" cy="8727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𝒑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𝟏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𝒑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𝟏</m:t>
                          </m:r>
                          <m: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𝒑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𝟏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𝒑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𝟏</m:t>
                          </m:r>
                          <m: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𝒑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𝟏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𝒑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𝟏</m:t>
                          </m:r>
                          <m:r>
                            <a:rPr lang="en-US" altLang="zh-CN" sz="3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" y="3388389"/>
                <a:ext cx="9643128" cy="8727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88099" y="3913601"/>
                <a:ext cx="7210323" cy="8261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𝒑</m:t>
                        </m:r>
                      </m:e>
                      <m:sup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sup>
                    </m:sSup>
                    <m:sSup>
                      <m:sSupPr>
                        <m:ctrlPr>
                          <a:rPr lang="en-US" altLang="zh-CN" sz="3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  <m:r>
                              <a:rPr lang="en-US" altLang="zh-CN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−</m:t>
                            </m:r>
                            <m:r>
                              <a:rPr lang="en-US" altLang="zh-CN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𝒑</m:t>
                            </m:r>
                          </m:e>
                        </m:d>
                      </m:e>
                      <m:sup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𝟑</m:t>
                        </m:r>
                        <m:r>
                          <a:rPr lang="en-US" altLang="zh-CN" sz="3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9" y="3913601"/>
                <a:ext cx="7210323" cy="826179"/>
              </a:xfrm>
              <a:prstGeom prst="rect">
                <a:avLst/>
              </a:prstGeom>
              <a:blipFill rotWithShape="1">
                <a:blip r:embed="rId7"/>
                <a:stretch>
                  <a:fillRect t="-735" r="-761" b="-294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19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135467" y="344715"/>
            <a:ext cx="11942231" cy="1030782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三、统计量及样本的数字特征</a:t>
            </a:r>
            <a:endParaRPr lang="zh-CN" altLang="en-US" sz="6000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35465" y="1659976"/>
                <a:ext cx="11942231" cy="1721541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定义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5-1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为总体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的一个样本，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𝒈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为连续函数，如果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𝒈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不包含任何未知参数，是称其为一个统计量。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5" y="1659976"/>
                <a:ext cx="11942231" cy="1721541"/>
              </a:xfrm>
              <a:prstGeom prst="rect">
                <a:avLst/>
              </a:prstGeom>
              <a:blipFill rotWithShape="1">
                <a:blip r:embed="rId3"/>
                <a:stretch>
                  <a:fillRect l="-1120" t="-4844" r="-865" b="-69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135464" y="3645225"/>
                <a:ext cx="11942231" cy="1901309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例如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𝝁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已知，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未知，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为总体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的一个样本，则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是一个统计量，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但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f>
                          <m:f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不是一个统计量。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4" y="3645225"/>
                <a:ext cx="11942231" cy="1901309"/>
              </a:xfrm>
              <a:prstGeom prst="rect">
                <a:avLst/>
              </a:prstGeom>
              <a:blipFill rotWithShape="1">
                <a:blip r:embed="rId4"/>
                <a:stretch>
                  <a:fillRect l="-1120" t="-3774" b="-345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2"/>
          <p:cNvSpPr txBox="1">
            <a:spLocks/>
          </p:cNvSpPr>
          <p:nvPr/>
        </p:nvSpPr>
        <p:spPr>
          <a:xfrm>
            <a:off x="135463" y="5780191"/>
            <a:ext cx="11942231" cy="78151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以下是统计中常用统计量。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383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04297" y="120346"/>
                <a:ext cx="11949158" cy="4577160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定义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5-2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为总体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的一个长度为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的样本，则称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</m:acc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zh-CN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                                               (5-3)</a:t>
                </a: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𝑺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zh-CN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                                  (5-4)</a:t>
                </a: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𝒌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𝒌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𝟏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𝟐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,⋯)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                    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(5-5)</a:t>
                </a: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′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𝒌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,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𝒌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𝟏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𝟐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,⋯)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        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(5-6)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分别为</a:t>
                </a:r>
                <a:r>
                  <a:rPr lang="zh-CN" altLang="en-US" sz="3200" b="1" dirty="0">
                    <a:solidFill>
                      <a:srgbClr val="FF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样本均值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、</a:t>
                </a:r>
                <a:r>
                  <a:rPr lang="zh-CN" altLang="en-US" sz="3200" b="1" dirty="0">
                    <a:solidFill>
                      <a:srgbClr val="FF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样本方差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、</a:t>
                </a:r>
                <a:r>
                  <a:rPr lang="zh-CN" altLang="en-US" sz="3200" b="1" dirty="0">
                    <a:solidFill>
                      <a:srgbClr val="FF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 dirty="0">
                    <a:solidFill>
                      <a:srgbClr val="FF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阶原点矩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和</a:t>
                </a:r>
                <a:r>
                  <a:rPr lang="zh-CN" altLang="en-US" sz="3200" b="1" dirty="0">
                    <a:solidFill>
                      <a:srgbClr val="FF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 dirty="0">
                    <a:solidFill>
                      <a:srgbClr val="FF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阶中心矩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7" y="120346"/>
                <a:ext cx="11949158" cy="4577160"/>
              </a:xfrm>
              <a:prstGeom prst="rect">
                <a:avLst/>
              </a:prstGeom>
              <a:blipFill rotWithShape="1">
                <a:blip r:embed="rId3"/>
                <a:stretch>
                  <a:fillRect l="-1119" t="-1849" b="-211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104297" y="4916464"/>
                <a:ext cx="11949158" cy="1179536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为了讨论问题方便，我们称总体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阶矩为总体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阶矩。</a:t>
                </a:r>
                <a:r>
                  <a:rPr lang="zh-CN" altLang="en-US" sz="3200" b="1" dirty="0">
                    <a:solidFill>
                      <a:srgbClr val="FF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例如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称为总体均值，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𝑫𝑿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称为总体方差。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7" y="4916464"/>
                <a:ext cx="11949158" cy="1179536"/>
              </a:xfrm>
              <a:prstGeom prst="rect">
                <a:avLst/>
              </a:prstGeom>
              <a:blipFill rotWithShape="0">
                <a:blip r:embed="rId4"/>
                <a:stretch>
                  <a:fillRect l="-1119" t="-7035" b="-402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99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04297" y="472684"/>
                <a:ext cx="11949158" cy="1511230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定理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5-1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𝑬𝑿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𝝁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𝑫𝑿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𝝈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为总体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的一个长度为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的样本，则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acc>
                      <m:accPr>
                        <m:chr m:val="̅"/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</m:acc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𝝁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𝑫</m:t>
                    </m:r>
                    <m:acc>
                      <m:accPr>
                        <m:chr m:val="̅"/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</m:acc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den>
                    </m:f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𝑺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𝝈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7" y="472684"/>
                <a:ext cx="11949158" cy="1511230"/>
              </a:xfrm>
              <a:prstGeom prst="rect">
                <a:avLst/>
              </a:prstGeom>
              <a:blipFill rotWithShape="1">
                <a:blip r:embed="rId3"/>
                <a:stretch>
                  <a:fillRect l="-1119" t="-592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104297" y="2626104"/>
                <a:ext cx="11949158" cy="3133843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证明：由于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与总体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同分布，因而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𝝈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𝒊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𝟏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𝟐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,⋯,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.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所以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acc>
                      <m:accPr>
                        <m:chr m:val="̅"/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</m:acc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𝒌</m:t>
                            </m:r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=</m:t>
                            </m:r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𝒌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𝑬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𝒌</m:t>
                            </m:r>
                          </m:sub>
                        </m:sSub>
                      </m:e>
                    </m:nary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𝝁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𝑫</m:t>
                    </m:r>
                    <m:acc>
                      <m:accPr>
                        <m:chr m:val="̅"/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</m:acc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𝑫</m:t>
                    </m:r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𝒌</m:t>
                            </m:r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=</m:t>
                            </m:r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𝒌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𝑫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𝒌</m:t>
                            </m:r>
                          </m:sub>
                        </m:sSub>
                      </m:e>
                    </m:nary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a typeface="方正姚体" panose="02010601030101010101" pitchFamily="2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7" y="2626104"/>
                <a:ext cx="11949158" cy="3133843"/>
              </a:xfrm>
              <a:prstGeom prst="rect">
                <a:avLst/>
              </a:prstGeom>
              <a:blipFill rotWithShape="1">
                <a:blip r:embed="rId4"/>
                <a:stretch>
                  <a:fillRect l="-1119" t="-230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90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118151" y="74723"/>
                <a:ext cx="11949158" cy="785089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引理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5-1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−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𝑿</m:t>
                            </m:r>
                          </m:e>
                        </m:acc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1" y="74723"/>
                <a:ext cx="11949158" cy="785089"/>
              </a:xfrm>
              <a:prstGeom prst="rect">
                <a:avLst/>
              </a:prstGeom>
              <a:blipFill rotWithShape="1">
                <a:blip r:embed="rId3"/>
                <a:stretch>
                  <a:fillRect l="-1118" t="-592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18151" y="1004439"/>
                <a:ext cx="11949158" cy="2451825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证明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𝑿</m:t>
                                    </m:r>
                                  </m:e>
                                </m:acc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</m:e>
                        </m:d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0000FF"/>
                            </a:solidFill>
                            <a:latin typeface="方正姚体" panose="02010601030101010101" pitchFamily="2" charset="-122"/>
                            <a:ea typeface="方正姚体" panose="02010601030101010101" pitchFamily="2" charset="-122"/>
                          </a:rPr>
                          <m:t> </m:t>
                        </m:r>
                      </m:e>
                    </m:nary>
                  </m:oMath>
                </a14:m>
                <a:endParaRPr lang="en-US" altLang="zh-CN" sz="28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𝟐</m:t>
                    </m:r>
                    <m:acc>
                      <m:accPr>
                        <m:chr m:val="̅"/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</m:acc>
                    <m:nary>
                      <m:naryPr>
                        <m:chr m:val="∑"/>
                        <m:limLoc m:val="subSup"/>
                        <m:ctrlPr>
                          <a:rPr lang="en-US" altLang="zh-CN" sz="2800" b="1" i="1" smtClean="0">
                            <a:solidFill>
                              <a:srgbClr val="9900FF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1" i="1">
                            <a:solidFill>
                              <a:srgbClr val="9900FF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2800" b="1" i="1">
                            <a:solidFill>
                              <a:srgbClr val="9900FF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9900FF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9900FF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99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9900FF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rgbClr val="9900FF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800" b="1" dirty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+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𝑿</m:t>
                            </m:r>
                          </m:e>
                        </m:acc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𝟐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𝑿</m:t>
                            </m:r>
                          </m:e>
                        </m:acc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𝑿</m:t>
                            </m:r>
                          </m:e>
                        </m:acc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1" y="1004439"/>
                <a:ext cx="11949158" cy="2451825"/>
              </a:xfrm>
              <a:prstGeom prst="rect">
                <a:avLst/>
              </a:prstGeom>
              <a:blipFill rotWithShape="1">
                <a:blip r:embed="rId4"/>
                <a:stretch>
                  <a:fillRect l="-864" t="-1716" b="-171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118151" y="3560363"/>
                <a:ext cx="11949158" cy="3146636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800" b="1" dirty="0">
                    <a:solidFill>
                      <a:srgbClr val="FF0000"/>
                    </a:solidFill>
                    <a:ea typeface="方正姚体" panose="02010601030101010101" pitchFamily="2" charset="-122"/>
                  </a:rPr>
                  <a:t>续：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𝑺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方正姚体" panose="02010601030101010101" pitchFamily="2" charset="-122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方正姚体" panose="02010601030101010101" pitchFamily="2" charset="-122"/>
                              </a:rPr>
                              <m:t>𝟏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𝒊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=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𝑿</m:t>
                                    </m:r>
                                  </m:e>
                                </m:acc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0000FF"/>
                            </a:solidFill>
                            <a:latin typeface="方正姚体" panose="02010601030101010101" pitchFamily="2" charset="-122"/>
                            <a:ea typeface="方正姚体" panose="02010601030101010101" pitchFamily="2" charset="-122"/>
                          </a:rPr>
                          <m:t> </m:t>
                        </m:r>
                      </m:e>
                    </m:d>
                  </m:oMath>
                </a14:m>
                <a:endParaRPr lang="en-US" altLang="zh-CN" sz="28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𝟏</m:t>
                        </m:r>
                      </m:den>
                    </m:f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𝒊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=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𝑿</m:t>
                                    </m:r>
                                  </m:e>
                                </m:acc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𝟏</m:t>
                        </m:r>
                      </m:den>
                    </m:f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𝒊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=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b="1" dirty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𝒊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=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sup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𝑬</m:t>
                            </m:r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𝑬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方正姚体" panose="02010601030101010101" pitchFamily="2" charset="-122"/>
                  </a:rPr>
                  <a:t>.</a:t>
                </a: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方正姚体" panose="02010601030101010101" pitchFamily="2" charset="-122"/>
                          </a:rPr>
                          <m:t>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𝒊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=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sup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𝝁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𝝁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den>
                        </m:f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)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𝝈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1" y="3560363"/>
                <a:ext cx="11949158" cy="3146636"/>
              </a:xfrm>
              <a:prstGeom prst="rect">
                <a:avLst/>
              </a:prstGeom>
              <a:blipFill rotWithShape="1">
                <a:blip r:embed="rId5"/>
                <a:stretch>
                  <a:fillRect l="-86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91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18151" y="298211"/>
                <a:ext cx="11949158" cy="3910107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Remark: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(1)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如果总体为正态分布，则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acc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</m:acc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𝑺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是相互独立的。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(2)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利用大数定律，知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zh-CN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𝒌</m:t>
                            </m:r>
                          </m:sup>
                        </m:sSup>
                      </m:e>
                    </m:nary>
                    <m:groupChr>
                      <m:groupChrPr>
                        <m:chr m:val="→"/>
                        <m:vertJc m:val="bot"/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 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  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  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𝑷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   </m:t>
                        </m:r>
                      </m:e>
                    </m:groupCh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；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zh-CN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𝒌</m:t>
                            </m:r>
                          </m:sup>
                        </m:sSup>
                      </m:e>
                    </m:nary>
                    <m:groupChr>
                      <m:groupChrPr>
                        <m:chr m:val="→"/>
                        <m:vertJc m:val="bot"/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 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   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𝑷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    </m:t>
                        </m:r>
                      </m:e>
                    </m:groupCh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𝑿</m:t>
                            </m:r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−</m:t>
                            </m:r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𝝁</m:t>
                            </m:r>
                          </m:e>
                        </m:d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𝒌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′</m:t>
                    </m:r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1" y="298211"/>
                <a:ext cx="11949158" cy="3910107"/>
              </a:xfrm>
              <a:prstGeom prst="rect">
                <a:avLst/>
              </a:prstGeom>
              <a:blipFill rotWithShape="0">
                <a:blip r:embed="rId3"/>
                <a:stretch>
                  <a:fillRect l="-1118" t="-154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1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135465" y="362366"/>
            <a:ext cx="11942231" cy="1030782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四、抽样分布</a:t>
            </a:r>
            <a:endParaRPr lang="zh-CN" altLang="en-US" sz="6000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35464" y="1985307"/>
            <a:ext cx="11942231" cy="130544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统计量是样本的函数，它是一个随机变量。统计量的分布称为抽样分布。以下介绍来自</a:t>
            </a:r>
            <a:r>
              <a:rPr lang="zh-CN" altLang="en-US" sz="32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正态总体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的几个常用统计量的分布。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135464" y="3659020"/>
                <a:ext cx="11942231" cy="2472839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44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1.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44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</a:t>
                </a:r>
                <a:endParaRPr lang="en-US" altLang="zh-CN" sz="44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44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𝒕</m:t>
                    </m:r>
                  </m:oMath>
                </a14:m>
                <a:r>
                  <a:rPr lang="zh-CN" altLang="en-US" sz="44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</a:t>
                </a:r>
                <a:endParaRPr lang="en-US" altLang="zh-CN" sz="44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44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𝑭</m:t>
                    </m:r>
                  </m:oMath>
                </a14:m>
                <a:r>
                  <a:rPr lang="zh-CN" altLang="en-US" sz="44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</a:t>
                </a:r>
                <a:endParaRPr lang="en-US" altLang="zh-CN" sz="44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4" y="3659020"/>
                <a:ext cx="11942231" cy="2472839"/>
              </a:xfrm>
              <a:prstGeom prst="rect">
                <a:avLst/>
              </a:prstGeom>
              <a:blipFill rotWithShape="0">
                <a:blip r:embed="rId3"/>
                <a:stretch>
                  <a:fillRect l="-1883" t="-4854" b="-558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106580" y="616147"/>
            <a:ext cx="47300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>
                <a:solidFill>
                  <a:srgbClr val="0000FF"/>
                </a:solidFill>
                <a:latin typeface="Lucida Calligraphy" panose="03010101010101010101" pitchFamily="66" charset="0"/>
                <a:ea typeface="楷体_GB2312" pitchFamily="49" charset="-122"/>
              </a:rPr>
              <a:t>Sampling </a:t>
            </a:r>
            <a:r>
              <a:rPr kumimoji="1" lang="en-US" altLang="zh-CN" sz="2800" b="1" dirty="0" err="1">
                <a:solidFill>
                  <a:srgbClr val="0000FF"/>
                </a:solidFill>
                <a:latin typeface="Lucida Calligraphy" panose="03010101010101010101" pitchFamily="66" charset="0"/>
                <a:ea typeface="楷体_GB2312" pitchFamily="49" charset="-122"/>
              </a:rPr>
              <a:t>distrbution</a:t>
            </a:r>
            <a:endParaRPr kumimoji="1" lang="en-US" altLang="zh-CN" sz="2800" b="1" dirty="0">
              <a:solidFill>
                <a:srgbClr val="0000FF"/>
              </a:solidFill>
              <a:latin typeface="Lucida Calligraphy" panose="03010101010101010101" pitchFamily="66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94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135463" y="136525"/>
                <a:ext cx="11942231" cy="1030782"/>
              </a:xfrm>
              <a:prstGeom prst="rect">
                <a:avLst/>
              </a:prstGeom>
              <a:gradFill>
                <a:gsLst>
                  <a:gs pos="86000">
                    <a:schemeClr val="accent6">
                      <a:lumMod val="20000"/>
                      <a:lumOff val="80000"/>
                    </a:schemeClr>
                  </a:gs>
                  <a:gs pos="100000">
                    <a:srgbClr val="99FF99"/>
                  </a:gs>
                </a:gsLst>
                <a:lin ang="5400000" scaled="1"/>
              </a:grad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54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1.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5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5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5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54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分 布</a:t>
                </a:r>
                <a:endParaRPr lang="en-US" altLang="zh-CN" sz="54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3" y="136525"/>
                <a:ext cx="11942231" cy="1030782"/>
              </a:xfrm>
              <a:prstGeom prst="rect">
                <a:avLst/>
              </a:prstGeom>
              <a:blipFill rotWithShape="0">
                <a:blip r:embed="rId2"/>
                <a:stretch>
                  <a:fillRect l="-2385" t="-14286" b="-17033"/>
                </a:stretch>
              </a:blip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35462" y="1298955"/>
                <a:ext cx="11942231" cy="1878217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1. 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是来自标准正态总体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的一个长度为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的样本，则称统计量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+⋯+</m:t>
                    </m:r>
                    <m:sSubSup>
                      <m:sSub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服从自由度为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分布，记为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2" y="1298955"/>
                <a:ext cx="11942231" cy="1878217"/>
              </a:xfrm>
              <a:prstGeom prst="rect">
                <a:avLst/>
              </a:prstGeom>
              <a:blipFill rotWithShape="0">
                <a:blip r:embed="rId4"/>
                <a:stretch>
                  <a:fillRect l="-1120" t="-445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2"/>
          <p:cNvSpPr txBox="1">
            <a:spLocks/>
          </p:cNvSpPr>
          <p:nvPr/>
        </p:nvSpPr>
        <p:spPr>
          <a:xfrm>
            <a:off x="135461" y="3308820"/>
            <a:ext cx="11942231" cy="74689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Remark: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自由度指的是上式右端包含独立变量的个数。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135460" y="4188002"/>
                <a:ext cx="11942231" cy="2288823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2.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分布的概率密度为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𝒚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𝟏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𝟐</m:t>
                                    </m:r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方正姚体" panose="02010601030101010101" pitchFamily="2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方正姚体" panose="02010601030101010101" pitchFamily="2" charset="-122"/>
                                          </a:rPr>
                                          <m:t>𝒏</m:t>
                                        </m:r>
                                      </m:num>
                                      <m:den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方正姚体" panose="02010601030101010101" pitchFamily="2" charset="-122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altLang="zh-CN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𝚪</m:t>
                                </m:r>
                                <m:r>
                                  <a:rPr lang="en-US" altLang="zh-CN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(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altLang="zh-CN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𝒏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altLang="zh-CN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𝒚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𝒏</m:t>
                                    </m:r>
                                  </m:num>
                                  <m:den>
                                    <m:r>
                                      <a:rPr lang="en-US" altLang="zh-CN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− </m:t>
                                </m:r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方正姚体" panose="02010601030101010101" pitchFamily="2" charset="-122"/>
                                      </a:rPr>
                                      <m:t>𝟐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, 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𝒚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&gt;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𝟎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,                   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𝒐𝒕𝒉𝒆𝒓𝒘𝒊𝒔𝒆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𝚪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𝜶</m:t>
                        </m:r>
                      </m:e>
                    </m:d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𝜶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𝒙</m:t>
                            </m:r>
                          </m:sup>
                        </m:s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altLang="zh-CN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          (5-7)</a:t>
                </a: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0" y="4188002"/>
                <a:ext cx="11942231" cy="2288823"/>
              </a:xfrm>
              <a:prstGeom prst="rect">
                <a:avLst/>
              </a:prstGeom>
              <a:blipFill rotWithShape="0">
                <a:blip r:embed="rId5"/>
                <a:stretch>
                  <a:fillRect l="-1120" t="-315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5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84624" y="104848"/>
                <a:ext cx="11942231" cy="3689873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3.</a:t>
                </a:r>
                <a:r>
                  <a:rPr lang="en-US" altLang="zh-CN" sz="3200" b="1" dirty="0">
                    <a:solidFill>
                      <a:srgbClr val="FF0000"/>
                    </a:solidFill>
                    <a:ea typeface="方正姚体" panose="02010601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的图形如图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5-2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所示。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4" y="104848"/>
                <a:ext cx="11942231" cy="3689873"/>
              </a:xfrm>
              <a:prstGeom prst="rect">
                <a:avLst/>
              </a:prstGeom>
              <a:blipFill rotWithShape="0">
                <a:blip r:embed="rId4"/>
                <a:stretch>
                  <a:fillRect l="-1170" t="-261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840194"/>
              </p:ext>
            </p:extLst>
          </p:nvPr>
        </p:nvGraphicFramePr>
        <p:xfrm>
          <a:off x="1340121" y="822127"/>
          <a:ext cx="43053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文档" r:id="rId5" imgW="2466854" imgH="1705050" progId="Word.Document.8">
                  <p:embed/>
                </p:oleObj>
              </mc:Choice>
              <mc:Fallback>
                <p:oleObj name="文档" r:id="rId5" imgW="2466854" imgH="170505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121" y="822127"/>
                        <a:ext cx="43053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内容占位符 2"/>
          <p:cNvSpPr txBox="1">
            <a:spLocks/>
          </p:cNvSpPr>
          <p:nvPr/>
        </p:nvSpPr>
        <p:spPr>
          <a:xfrm>
            <a:off x="2834202" y="3196320"/>
            <a:ext cx="1317137" cy="477757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图</a:t>
            </a:r>
            <a:r>
              <a:rPr lang="en-US" altLang="zh-CN" sz="28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5-2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84623" y="3879226"/>
                <a:ext cx="11942231" cy="1941931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4.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对于给定的正数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𝟎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&lt;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&lt;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ea typeface="方正姚体" panose="02010601030101010101" pitchFamily="2" charset="-122"/>
                  </a:rPr>
                  <a:t>称满足条件</a:t>
                </a:r>
                <a:endParaRPr lang="en-US" altLang="zh-CN" sz="3200" b="1" dirty="0">
                  <a:solidFill>
                    <a:srgbClr val="0000FF"/>
                  </a:solidFill>
                  <a:ea typeface="方正姚体" panose="02010601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𝝌</m:t>
                            </m:r>
                          </m:e>
                          <m:sup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</m:d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&gt;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𝝀</m:t>
                        </m:r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𝝀</m:t>
                        </m:r>
                      </m:sub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𝒅𝒚</m:t>
                        </m:r>
                      </m:e>
                    </m:nary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的上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分位点，如图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5-3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所示。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3" y="3879226"/>
                <a:ext cx="11942231" cy="1941931"/>
              </a:xfrm>
              <a:prstGeom prst="rect">
                <a:avLst/>
              </a:prstGeom>
              <a:blipFill rotWithShape="0">
                <a:blip r:embed="rId8"/>
                <a:stretch>
                  <a:fillRect l="-1170" t="-4923" b="-953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/>
          <p:nvPr/>
        </p:nvCxnSpPr>
        <p:spPr>
          <a:xfrm flipV="1">
            <a:off x="6629400" y="2961409"/>
            <a:ext cx="4644736" cy="31172"/>
          </a:xfrm>
          <a:prstGeom prst="straightConnector1">
            <a:avLst/>
          </a:prstGeom>
          <a:ln w="38100">
            <a:solidFill>
              <a:srgbClr val="FF00FF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7098136" y="873466"/>
            <a:ext cx="41366" cy="2322854"/>
          </a:xfrm>
          <a:prstGeom prst="straightConnector1">
            <a:avLst/>
          </a:prstGeom>
          <a:ln w="38100">
            <a:solidFill>
              <a:srgbClr val="FF00FF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7145383" y="1682524"/>
            <a:ext cx="2612571" cy="1295807"/>
          </a:xfrm>
          <a:custGeom>
            <a:avLst/>
            <a:gdLst>
              <a:gd name="connsiteX0" fmla="*/ 0 w 2612571"/>
              <a:gd name="connsiteY0" fmla="*/ 1295807 h 1295807"/>
              <a:gd name="connsiteX1" fmla="*/ 483326 w 2612571"/>
              <a:gd name="connsiteY1" fmla="*/ 2585 h 1295807"/>
              <a:gd name="connsiteX2" fmla="*/ 1541417 w 2612571"/>
              <a:gd name="connsiteY2" fmla="*/ 969236 h 1295807"/>
              <a:gd name="connsiteX3" fmla="*/ 2612571 w 2612571"/>
              <a:gd name="connsiteY3" fmla="*/ 1204367 h 1295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2571" h="1295807">
                <a:moveTo>
                  <a:pt x="0" y="1295807"/>
                </a:moveTo>
                <a:cubicBezTo>
                  <a:pt x="113211" y="676410"/>
                  <a:pt x="226423" y="57013"/>
                  <a:pt x="483326" y="2585"/>
                </a:cubicBezTo>
                <a:cubicBezTo>
                  <a:pt x="740229" y="-51843"/>
                  <a:pt x="1186543" y="768939"/>
                  <a:pt x="1541417" y="969236"/>
                </a:cubicBezTo>
                <a:cubicBezTo>
                  <a:pt x="1896291" y="1169533"/>
                  <a:pt x="2254431" y="1186950"/>
                  <a:pt x="2612571" y="1204367"/>
                </a:cubicBezTo>
              </a:path>
            </a:pathLst>
          </a:custGeom>
          <a:noFill/>
          <a:ln w="41275">
            <a:solidFill>
              <a:srgbClr val="00B05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8451668" y="2488475"/>
            <a:ext cx="0" cy="50410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8621486" y="2682909"/>
            <a:ext cx="4211" cy="2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817143" y="2740528"/>
            <a:ext cx="286" cy="25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9019760" y="2794993"/>
            <a:ext cx="3425" cy="182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9019760" y="1463040"/>
            <a:ext cx="855760" cy="1277488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内容占位符 2"/>
              <p:cNvSpPr txBox="1">
                <a:spLocks/>
              </p:cNvSpPr>
              <p:nvPr/>
            </p:nvSpPr>
            <p:spPr>
              <a:xfrm>
                <a:off x="8233654" y="2992581"/>
                <a:ext cx="703502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𝝀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2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654" y="2992581"/>
                <a:ext cx="703502" cy="49052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内容占位符 2"/>
              <p:cNvSpPr txBox="1">
                <a:spLocks/>
              </p:cNvSpPr>
              <p:nvPr/>
            </p:nvSpPr>
            <p:spPr>
              <a:xfrm>
                <a:off x="9868845" y="833268"/>
                <a:ext cx="499353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𝜶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2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45" y="833268"/>
                <a:ext cx="499353" cy="49052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内容占位符 2"/>
              <p:cNvSpPr txBox="1">
                <a:spLocks/>
              </p:cNvSpPr>
              <p:nvPr/>
            </p:nvSpPr>
            <p:spPr>
              <a:xfrm>
                <a:off x="11013470" y="3025820"/>
                <a:ext cx="499353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𝒙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3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470" y="3025820"/>
                <a:ext cx="499353" cy="49052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内容占位符 2"/>
              <p:cNvSpPr txBox="1">
                <a:spLocks/>
              </p:cNvSpPr>
              <p:nvPr/>
            </p:nvSpPr>
            <p:spPr>
              <a:xfrm>
                <a:off x="6508825" y="722403"/>
                <a:ext cx="499353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𝒚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3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825" y="722403"/>
                <a:ext cx="499353" cy="490522"/>
              </a:xfrm>
              <a:prstGeom prst="rect">
                <a:avLst/>
              </a:prstGeom>
              <a:blipFill rotWithShape="0">
                <a:blip r:embed="rId12"/>
                <a:stretch>
                  <a:fillRect b="-1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内容占位符 2"/>
              <p:cNvSpPr txBox="1">
                <a:spLocks/>
              </p:cNvSpPr>
              <p:nvPr/>
            </p:nvSpPr>
            <p:spPr>
              <a:xfrm>
                <a:off x="6592902" y="3025820"/>
                <a:ext cx="499353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3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902" y="3025820"/>
                <a:ext cx="499353" cy="49052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内容占位符 2"/>
              <p:cNvSpPr txBox="1">
                <a:spLocks/>
              </p:cNvSpPr>
              <p:nvPr/>
            </p:nvSpPr>
            <p:spPr>
              <a:xfrm>
                <a:off x="84624" y="5905056"/>
                <a:ext cx="11942231" cy="869425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有时也称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为随机变量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𝟏</m:t>
                    </m:r>
                    <m:r>
                      <a:rPr lang="en-US" altLang="zh-CN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−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分位数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或临界值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)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。可查附表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4.</a:t>
                </a:r>
              </a:p>
            </p:txBody>
          </p:sp>
        </mc:Choice>
        <mc:Fallback xmlns="">
          <p:sp>
            <p:nvSpPr>
              <p:cNvPr id="3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4" y="5905056"/>
                <a:ext cx="11942231" cy="869425"/>
              </a:xfrm>
              <a:prstGeom prst="rect">
                <a:avLst/>
              </a:prstGeom>
              <a:blipFill rotWithShape="0">
                <a:blip r:embed="rId14"/>
                <a:stretch>
                  <a:fillRect l="-1170" t="-810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内容占位符 2"/>
          <p:cNvSpPr txBox="1">
            <a:spLocks/>
          </p:cNvSpPr>
          <p:nvPr/>
        </p:nvSpPr>
        <p:spPr>
          <a:xfrm>
            <a:off x="7100781" y="3271081"/>
            <a:ext cx="1317137" cy="477757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图</a:t>
            </a:r>
            <a:r>
              <a:rPr lang="en-US" altLang="zh-CN" sz="28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5-3</a:t>
            </a:r>
          </a:p>
        </p:txBody>
      </p:sp>
    </p:spTree>
    <p:extLst>
      <p:ext uri="{BB962C8B-B14F-4D97-AF65-F5344CB8AC3E}">
        <p14:creationId xmlns:p14="http://schemas.microsoft.com/office/powerpoint/2010/main" val="15907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/>
      <p:bldP spid="5" grpId="0" animBg="1"/>
      <p:bldP spid="8" grpId="0" animBg="1"/>
      <p:bldP spid="28" grpId="0"/>
      <p:bldP spid="29" grpId="0"/>
      <p:bldP spid="30" grpId="0"/>
      <p:bldP spid="31" grpId="0"/>
      <p:bldP spid="32" grpId="0"/>
      <p:bldP spid="33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45472" y="119644"/>
                <a:ext cx="11942231" cy="4144627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6.</a:t>
                </a:r>
                <a:r>
                  <a:rPr lang="en-US" altLang="zh-CN" sz="3200" b="1" dirty="0">
                    <a:solidFill>
                      <a:srgbClr val="FF0000"/>
                    </a:solidFill>
                    <a:ea typeface="方正姚体" panose="02010601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分布具有如下性质：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𝝌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𝑫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𝝌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FF0000"/>
                            </a:solidFill>
                            <a:latin typeface="方正姚体" panose="02010601030101010101" pitchFamily="2" charset="-122"/>
                            <a:ea typeface="方正姚体" panose="02010601030101010101" pitchFamily="2" charset="-122"/>
                          </a:rPr>
                          <m:t> </m:t>
                        </m:r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𝟐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</m:oMath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2" y="119644"/>
                <a:ext cx="11942231" cy="4144627"/>
              </a:xfrm>
              <a:prstGeom prst="rect">
                <a:avLst/>
              </a:prstGeom>
              <a:blipFill rotWithShape="0">
                <a:blip r:embed="rId3"/>
                <a:stretch>
                  <a:fillRect l="-1170" t="-218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 txBox="1">
                <a:spLocks/>
              </p:cNvSpPr>
              <p:nvPr/>
            </p:nvSpPr>
            <p:spPr>
              <a:xfrm>
                <a:off x="145472" y="1579636"/>
                <a:ext cx="11942231" cy="14580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2.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且相互独立，则有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2" y="1579636"/>
                <a:ext cx="11942231" cy="1458057"/>
              </a:xfrm>
              <a:prstGeom prst="rect">
                <a:avLst/>
              </a:prstGeom>
              <a:blipFill rotWithShape="0">
                <a:blip r:embed="rId4"/>
                <a:stretch>
                  <a:fillRect l="-1327" t="-585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145473" y="2850206"/>
                <a:ext cx="11942231" cy="14140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3.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&gt;</m:t>
                    </m:r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则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相互独立，且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3" y="2850206"/>
                <a:ext cx="11942231" cy="1414065"/>
              </a:xfrm>
              <a:prstGeom prst="rect">
                <a:avLst/>
              </a:prstGeom>
              <a:blipFill rotWithShape="0">
                <a:blip r:embed="rId5"/>
                <a:stretch>
                  <a:fillRect l="-1327" t="-646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/>
              <p:cNvSpPr txBox="1">
                <a:spLocks/>
              </p:cNvSpPr>
              <p:nvPr/>
            </p:nvSpPr>
            <p:spPr>
              <a:xfrm>
                <a:off x="145471" y="4308263"/>
                <a:ext cx="11942231" cy="2471505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例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5-2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是来自正态总体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的样本，且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𝑬𝑿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𝝁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𝑫𝑿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𝝈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𝑺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zh-CN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，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证明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𝑺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algn="l">
                  <a:lnSpc>
                    <a:spcPct val="100000"/>
                  </a:lnSpc>
                </a:pPr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2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1" y="4308263"/>
                <a:ext cx="11942231" cy="2471505"/>
              </a:xfrm>
              <a:prstGeom prst="rect">
                <a:avLst/>
              </a:prstGeom>
              <a:blipFill rotWithShape="0">
                <a:blip r:embed="rId6"/>
                <a:stretch>
                  <a:fillRect l="-1170" t="-340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4" grpId="0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">
            <a:extLst>
              <a:ext uri="{FF2B5EF4-FFF2-40B4-BE49-F238E27FC236}">
                <a16:creationId xmlns:a16="http://schemas.microsoft.com/office/drawing/2014/main" id="{AAA89D2C-86A0-4AAF-95B8-D6921A286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163" y="857250"/>
            <a:ext cx="3352801" cy="5143500"/>
          </a:xfrm>
          <a:prstGeom prst="rect">
            <a:avLst/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38915" name="组合 14">
            <a:extLst>
              <a:ext uri="{FF2B5EF4-FFF2-40B4-BE49-F238E27FC236}">
                <a16:creationId xmlns:a16="http://schemas.microsoft.com/office/drawing/2014/main" id="{1E1EF790-C5D3-409F-945C-90B4B5114321}"/>
              </a:ext>
            </a:extLst>
          </p:cNvPr>
          <p:cNvGrpSpPr>
            <a:grpSpLocks/>
          </p:cNvGrpSpPr>
          <p:nvPr/>
        </p:nvGrpSpPr>
        <p:grpSpPr bwMode="auto">
          <a:xfrm>
            <a:off x="5570538" y="1752600"/>
            <a:ext cx="2841625" cy="566738"/>
            <a:chOff x="0" y="0"/>
            <a:chExt cx="3788681" cy="755836"/>
          </a:xfrm>
        </p:grpSpPr>
        <p:sp>
          <p:nvSpPr>
            <p:cNvPr id="38927" name="矩形 12">
              <a:extLst>
                <a:ext uri="{FF2B5EF4-FFF2-40B4-BE49-F238E27FC236}">
                  <a16:creationId xmlns:a16="http://schemas.microsoft.com/office/drawing/2014/main" id="{73DEBD75-8675-4110-9277-5AD87874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92746" cy="611357"/>
            </a:xfrm>
            <a:prstGeom prst="rect">
              <a:avLst/>
            </a:prstGeom>
            <a:solidFill>
              <a:srgbClr val="0C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  <p:sp>
          <p:nvSpPr>
            <p:cNvPr id="38928" name="文本框 13">
              <a:extLst>
                <a:ext uri="{FF2B5EF4-FFF2-40B4-BE49-F238E27FC236}">
                  <a16:creationId xmlns:a16="http://schemas.microsoft.com/office/drawing/2014/main" id="{136B3D8D-2AD7-4F99-92A3-3072C80F6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875" y="201680"/>
              <a:ext cx="2680806" cy="554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7413" name="文本框 15">
            <a:extLst>
              <a:ext uri="{FF2B5EF4-FFF2-40B4-BE49-F238E27FC236}">
                <a16:creationId xmlns:a16="http://schemas.microsoft.com/office/drawing/2014/main" id="{BAC3B6FC-A4EB-47E8-8B29-34631F271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2617788"/>
            <a:ext cx="2944812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51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一、统计学的发展历史</a:t>
            </a:r>
          </a:p>
        </p:txBody>
      </p:sp>
      <p:sp>
        <p:nvSpPr>
          <p:cNvPr id="17414" name="文本框 16">
            <a:extLst>
              <a:ext uri="{FF2B5EF4-FFF2-40B4-BE49-F238E27FC236}">
                <a16:creationId xmlns:a16="http://schemas.microsoft.com/office/drawing/2014/main" id="{F02B3360-F10F-438F-A6C5-3599FE18E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3124200"/>
            <a:ext cx="3421062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51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二、参数估计与假设检验</a:t>
            </a:r>
          </a:p>
        </p:txBody>
      </p:sp>
      <p:sp>
        <p:nvSpPr>
          <p:cNvPr id="17415" name="文本框 17">
            <a:extLst>
              <a:ext uri="{FF2B5EF4-FFF2-40B4-BE49-F238E27FC236}">
                <a16:creationId xmlns:a16="http://schemas.microsoft.com/office/drawing/2014/main" id="{1DFB7F9F-0849-4CEC-BA9E-2A591BBB2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3621088"/>
            <a:ext cx="3294062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51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三、近代回归分析方法</a:t>
            </a:r>
          </a:p>
        </p:txBody>
      </p:sp>
      <p:sp>
        <p:nvSpPr>
          <p:cNvPr id="17416" name="文本框 18">
            <a:extLst>
              <a:ext uri="{FF2B5EF4-FFF2-40B4-BE49-F238E27FC236}">
                <a16:creationId xmlns:a16="http://schemas.microsoft.com/office/drawing/2014/main" id="{B3DC3CCD-DF62-4758-BBDB-498C7802A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4137025"/>
            <a:ext cx="2344737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51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四、贝叶斯统计学</a:t>
            </a:r>
          </a:p>
        </p:txBody>
      </p:sp>
      <p:cxnSp>
        <p:nvCxnSpPr>
          <p:cNvPr id="38920" name="直接连接符 22">
            <a:extLst>
              <a:ext uri="{FF2B5EF4-FFF2-40B4-BE49-F238E27FC236}">
                <a16:creationId xmlns:a16="http://schemas.microsoft.com/office/drawing/2014/main" id="{8538197D-DC42-4A47-9DA0-4A16242E82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84800" y="2389188"/>
            <a:ext cx="2633663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圆角矩形 7">
            <a:extLst>
              <a:ext uri="{FF2B5EF4-FFF2-40B4-BE49-F238E27FC236}">
                <a16:creationId xmlns:a16="http://schemas.microsoft.com/office/drawing/2014/main" id="{AA47A234-C28E-4453-A59F-85FC4F2DC60C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219075" y="2533650"/>
            <a:ext cx="938213" cy="9636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0" name="任意多边形 8">
            <a:extLst>
              <a:ext uri="{FF2B5EF4-FFF2-40B4-BE49-F238E27FC236}">
                <a16:creationId xmlns:a16="http://schemas.microsoft.com/office/drawing/2014/main" id="{BF6ED359-CC0C-4D50-BB35-C6DF25CD58CD}"/>
              </a:ext>
            </a:extLst>
          </p:cNvPr>
          <p:cNvSpPr>
            <a:spLocks/>
          </p:cNvSpPr>
          <p:nvPr/>
        </p:nvSpPr>
        <p:spPr bwMode="auto">
          <a:xfrm rot="2700000">
            <a:off x="-531812" y="3948112"/>
            <a:ext cx="1001712" cy="1001713"/>
          </a:xfrm>
          <a:custGeom>
            <a:avLst/>
            <a:gdLst>
              <a:gd name="T0" fmla="*/ 0 w 1335134"/>
              <a:gd name="T1" fmla="*/ 0 h 1335134"/>
              <a:gd name="T2" fmla="*/ 1058749 w 1335134"/>
              <a:gd name="T3" fmla="*/ 0 h 1335134"/>
              <a:gd name="T4" fmla="*/ 1334904 w 1335134"/>
              <a:gd name="T5" fmla="*/ 276155 h 1335134"/>
              <a:gd name="T6" fmla="*/ 1334904 w 1335134"/>
              <a:gd name="T7" fmla="*/ 1334904 h 1335134"/>
              <a:gd name="T8" fmla="*/ 0 w 1335134"/>
              <a:gd name="T9" fmla="*/ 0 h 1335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5134" h="1335134">
                <a:moveTo>
                  <a:pt x="0" y="0"/>
                </a:moveTo>
                <a:lnTo>
                  <a:pt x="1058929" y="0"/>
                </a:lnTo>
                <a:cubicBezTo>
                  <a:pt x="1211473" y="0"/>
                  <a:pt x="1335134" y="123661"/>
                  <a:pt x="1335134" y="276205"/>
                </a:cubicBezTo>
                <a:lnTo>
                  <a:pt x="1335134" y="13351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圆角矩形 14">
            <a:extLst>
              <a:ext uri="{FF2B5EF4-FFF2-40B4-BE49-F238E27FC236}">
                <a16:creationId xmlns:a16="http://schemas.microsoft.com/office/drawing/2014/main" id="{4A5FE80C-62FA-4435-AAED-FA72E1660455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3542507" y="2897981"/>
            <a:ext cx="469900" cy="4841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3" name="圆角矩形 15">
            <a:extLst>
              <a:ext uri="{FF2B5EF4-FFF2-40B4-BE49-F238E27FC236}">
                <a16:creationId xmlns:a16="http://schemas.microsoft.com/office/drawing/2014/main" id="{EF349F4B-2390-4BCC-8765-0ABA49D06D36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711994" y="3764757"/>
            <a:ext cx="377825" cy="388937"/>
          </a:xfrm>
          <a:prstGeom prst="roundRect">
            <a:avLst>
              <a:gd name="adj" fmla="val 16667"/>
            </a:avLst>
          </a:prstGeom>
          <a:solidFill>
            <a:srgbClr val="5E58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38925" name="图片 19">
            <a:extLst>
              <a:ext uri="{FF2B5EF4-FFF2-40B4-BE49-F238E27FC236}">
                <a16:creationId xmlns:a16="http://schemas.microsoft.com/office/drawing/2014/main" id="{D8631476-6958-4F96-B7C9-727CC883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2384425"/>
            <a:ext cx="232727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reeform 44">
            <a:extLst>
              <a:ext uri="{FF2B5EF4-FFF2-40B4-BE49-F238E27FC236}">
                <a16:creationId xmlns:a16="http://schemas.microsoft.com/office/drawing/2014/main" id="{075FAAD2-F435-462B-A787-26CA6AD6FD03}"/>
              </a:ext>
            </a:extLst>
          </p:cNvPr>
          <p:cNvSpPr>
            <a:spLocks/>
          </p:cNvSpPr>
          <p:nvPr/>
        </p:nvSpPr>
        <p:spPr bwMode="auto">
          <a:xfrm>
            <a:off x="1504950" y="4075113"/>
            <a:ext cx="250825" cy="252412"/>
          </a:xfrm>
          <a:custGeom>
            <a:avLst/>
            <a:gdLst>
              <a:gd name="T0" fmla="*/ 0 w 175"/>
              <a:gd name="T1" fmla="*/ 2147483647 h 175"/>
              <a:gd name="T2" fmla="*/ 2147483647 w 175"/>
              <a:gd name="T3" fmla="*/ 2147483647 h 175"/>
              <a:gd name="T4" fmla="*/ 2147483647 w 175"/>
              <a:gd name="T5" fmla="*/ 2147483647 h 175"/>
              <a:gd name="T6" fmla="*/ 2147483647 w 175"/>
              <a:gd name="T7" fmla="*/ 0 h 175"/>
              <a:gd name="T8" fmla="*/ 0 w 175"/>
              <a:gd name="T9" fmla="*/ 2147483647 h 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135461" y="136525"/>
                <a:ext cx="11942231" cy="1030782"/>
              </a:xfrm>
              <a:prstGeom prst="rect">
                <a:avLst/>
              </a:prstGeom>
              <a:gradFill>
                <a:gsLst>
                  <a:gs pos="86000">
                    <a:schemeClr val="accent6">
                      <a:lumMod val="20000"/>
                      <a:lumOff val="80000"/>
                    </a:schemeClr>
                  </a:gs>
                  <a:gs pos="100000">
                    <a:srgbClr val="99FF99"/>
                  </a:gs>
                </a:gsLst>
                <a:lin ang="5400000" scaled="1"/>
              </a:grad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54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2.   </a:t>
                </a:r>
                <a14:m>
                  <m:oMath xmlns:m="http://schemas.openxmlformats.org/officeDocument/2006/math">
                    <m:r>
                      <a:rPr lang="en-US" altLang="zh-CN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𝒕</m:t>
                    </m:r>
                  </m:oMath>
                </a14:m>
                <a:r>
                  <a:rPr lang="zh-CN" altLang="en-US" sz="54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分 布</a:t>
                </a:r>
                <a:endParaRPr lang="en-US" altLang="zh-CN" sz="54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1" y="136525"/>
                <a:ext cx="11942231" cy="1030782"/>
              </a:xfrm>
              <a:prstGeom prst="rect">
                <a:avLst/>
              </a:prstGeom>
              <a:blipFill rotWithShape="0">
                <a:blip r:embed="rId2"/>
                <a:stretch>
                  <a:fillRect l="-2385" t="-15934" b="-15385"/>
                </a:stretch>
              </a:blip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35461" y="1234651"/>
                <a:ext cx="11942231" cy="2447855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1.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𝒀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并且相互独立，则称随机变量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𝑿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𝒀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/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服从自由度为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分布，记为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𝒕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1" y="1234651"/>
                <a:ext cx="11942231" cy="2447855"/>
              </a:xfrm>
              <a:prstGeom prst="rect">
                <a:avLst/>
              </a:prstGeom>
              <a:blipFill rotWithShape="0">
                <a:blip r:embed="rId4"/>
                <a:stretch>
                  <a:fillRect l="-1120" t="-2948" b="-147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135461" y="3749851"/>
                <a:ext cx="11942231" cy="2206245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分布的概率密度函数为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𝚪</m:t>
                        </m:r>
                        <m:d>
                          <m:d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𝒏</m:t>
                                </m:r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+</m:t>
                                </m:r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𝝅</m:t>
                            </m:r>
                          </m:e>
                        </m:rad>
                        <m:r>
                          <a:rPr lang="en-US" altLang="zh-CN" sz="32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𝚪</m:t>
                        </m:r>
                        <m:d>
                          <m:d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𝒏</m:t>
                                </m:r>
                              </m:num>
                              <m:den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</m:den>
                        </m:f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  </m:t>
                        </m:r>
                        <m:f>
                          <m:f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𝒏</m:t>
                            </m:r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+</m:t>
                            </m:r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altLang="zh-CN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𝒙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∈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𝑹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                     (5-8)</a:t>
                </a: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1" y="3749851"/>
                <a:ext cx="11942231" cy="2206245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34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135461" y="6043139"/>
                <a:ext cx="11942231" cy="641649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3.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图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5-3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中画出了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时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𝒇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𝒙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的图形。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1" y="6043139"/>
                <a:ext cx="11942231" cy="641649"/>
              </a:xfrm>
              <a:prstGeom prst="rect">
                <a:avLst/>
              </a:prstGeom>
              <a:blipFill rotWithShape="0">
                <a:blip r:embed="rId6"/>
                <a:stretch>
                  <a:fillRect l="-1120" t="-14286" b="-1875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29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descr="1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80601"/>
              </p:ext>
            </p:extLst>
          </p:nvPr>
        </p:nvGraphicFramePr>
        <p:xfrm>
          <a:off x="2911707" y="0"/>
          <a:ext cx="779780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文档" r:id="rId3" imgW="5191145" imgH="1885950" progId="Word.Document.8">
                  <p:embed/>
                </p:oleObj>
              </mc:Choice>
              <mc:Fallback>
                <p:oleObj name="文档" r:id="rId3" imgW="5191145" imgH="188595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707" y="0"/>
                        <a:ext cx="7797800" cy="2813050"/>
                      </a:xfrm>
                      <a:prstGeom prst="rect">
                        <a:avLst/>
                      </a:prstGeom>
                      <a:blipFill dpi="0" rotWithShape="0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614760"/>
              </p:ext>
            </p:extLst>
          </p:nvPr>
        </p:nvGraphicFramePr>
        <p:xfrm>
          <a:off x="4090498" y="0"/>
          <a:ext cx="73025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Document" r:id="rId6" imgW="4848346" imgH="1838430" progId="Word.Document.8">
                  <p:embed/>
                </p:oleObj>
              </mc:Choice>
              <mc:Fallback>
                <p:oleObj name="Document" r:id="rId6" imgW="4848346" imgH="18384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498" y="0"/>
                        <a:ext cx="7302500" cy="279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72737" y="3004902"/>
                <a:ext cx="11966863" cy="1941931"/>
              </a:xfrm>
              <a:prstGeom prst="rect">
                <a:avLst/>
              </a:prstGeom>
              <a:blipFill>
                <a:blip r:embed="rId8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4.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对于给定的正数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𝟎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&lt;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&lt;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ea typeface="方正姚体" panose="02010601030101010101" pitchFamily="2" charset="-122"/>
                  </a:rPr>
                  <a:t>称满足条件</a:t>
                </a:r>
                <a:endParaRPr lang="en-US" altLang="zh-CN" sz="3200" b="1" dirty="0">
                  <a:solidFill>
                    <a:srgbClr val="0000FF"/>
                  </a:solidFill>
                  <a:ea typeface="方正姚体" panose="02010601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𝒕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&gt;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𝝀</m:t>
                        </m:r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𝝀</m:t>
                        </m:r>
                      </m:sub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𝒅𝒚</m:t>
                        </m:r>
                      </m:e>
                    </m:nary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𝒕</m:t>
                    </m:r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的上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分位点，如图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5-5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所示。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7" y="3004902"/>
                <a:ext cx="11966863" cy="1941931"/>
              </a:xfrm>
              <a:prstGeom prst="rect">
                <a:avLst/>
              </a:prstGeom>
              <a:blipFill rotWithShape="0">
                <a:blip r:embed="rId11"/>
                <a:stretch>
                  <a:fillRect l="-1168" t="-4938" b="-956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72737" y="5317513"/>
                <a:ext cx="11966863" cy="793355"/>
              </a:xfrm>
              <a:prstGeom prst="rect">
                <a:avLst/>
              </a:prstGeom>
              <a:blipFill>
                <a:blip r:embed="rId8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→+∞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→</m:t>
                    </m:r>
                    <m:r>
                      <a:rPr lang="zh-CN" alt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𝝋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𝒙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7" y="5317513"/>
                <a:ext cx="11966863" cy="793355"/>
              </a:xfrm>
              <a:prstGeom prst="rect">
                <a:avLst/>
              </a:prstGeom>
              <a:blipFill rotWithShape="0">
                <a:blip r:embed="rId12"/>
                <a:stretch>
                  <a:fillRect l="-1168" t="-1029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110835" y="95689"/>
                <a:ext cx="11966863" cy="2504809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例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5-3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是来自正态总体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的样本，且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𝑬𝑿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𝝁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𝑫𝑿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𝝈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𝑺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zh-CN" alt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𝒊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方正姚体" panose="02010601030101010101" pitchFamily="2" charset="-122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，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证明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𝝁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𝑺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𝒏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𝒕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𝒏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CN" sz="28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5" y="95689"/>
                <a:ext cx="11966863" cy="2504809"/>
              </a:xfrm>
              <a:prstGeom prst="rect">
                <a:avLst/>
              </a:prstGeom>
              <a:blipFill rotWithShape="0">
                <a:blip r:embed="rId3"/>
                <a:stretch>
                  <a:fillRect l="-863" t="-239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内容占位符 2"/>
          <p:cNvSpPr txBox="1">
            <a:spLocks/>
          </p:cNvSpPr>
          <p:nvPr/>
        </p:nvSpPr>
        <p:spPr>
          <a:xfrm>
            <a:off x="110835" y="2667723"/>
            <a:ext cx="11966863" cy="40727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证明：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790634" y="2667723"/>
                <a:ext cx="4490720" cy="14814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𝝁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𝝈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𝒏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34" y="2667723"/>
                <a:ext cx="4490720" cy="14814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4207743" y="2691938"/>
                <a:ext cx="4674523" cy="15244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(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𝒏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𝟏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𝝌</m:t>
                          </m:r>
                        </m:e>
                        <m:sup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𝒏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743" y="2691938"/>
                <a:ext cx="4674523" cy="15244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8417042" y="2981498"/>
                <a:ext cx="3983643" cy="85390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且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𝑿</m:t>
                        </m:r>
                      </m:e>
                    </m:acc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𝑺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相互独立，</a:t>
                </a: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042" y="2981498"/>
                <a:ext cx="3983643" cy="853902"/>
              </a:xfrm>
              <a:prstGeom prst="rect">
                <a:avLst/>
              </a:prstGeom>
              <a:blipFill rotWithShape="0">
                <a:blip r:embed="rId6"/>
                <a:stretch>
                  <a:fillRect l="-3982" t="-1071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110836" y="3984655"/>
                <a:ext cx="11966863" cy="27558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故由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分布的定义知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𝑿</m:t>
                                  </m:r>
                                </m:e>
                              </m:acc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𝝁</m:t>
                              </m:r>
                            </m:num>
                            <m:den>
                              <m:f>
                                <m:fPr>
                                  <m:type m:val="skw"/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𝝈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𝒏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𝒏</m:t>
                                      </m:r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𝟏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𝑺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/(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𝒏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𝟏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𝝁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𝑺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𝒏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𝒕</m:t>
                      </m:r>
                      <m:d>
                        <m:d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𝒏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−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6" y="3984655"/>
                <a:ext cx="11966863" cy="2755866"/>
              </a:xfrm>
              <a:prstGeom prst="rect">
                <a:avLst/>
              </a:prstGeom>
              <a:blipFill>
                <a:blip r:embed="rId7"/>
                <a:stretch>
                  <a:fillRect l="-1274" t="-3761" b="-199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55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135461" y="136525"/>
                <a:ext cx="11942231" cy="1030782"/>
              </a:xfrm>
              <a:prstGeom prst="rect">
                <a:avLst/>
              </a:prstGeom>
              <a:gradFill>
                <a:gsLst>
                  <a:gs pos="86000">
                    <a:schemeClr val="accent6">
                      <a:lumMod val="20000"/>
                      <a:lumOff val="80000"/>
                    </a:schemeClr>
                  </a:gs>
                  <a:gs pos="100000">
                    <a:srgbClr val="99FF99"/>
                  </a:gs>
                </a:gsLst>
                <a:lin ang="5400000" scaled="1"/>
              </a:grad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54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2.   </a:t>
                </a:r>
                <a14:m>
                  <m:oMath xmlns:m="http://schemas.openxmlformats.org/officeDocument/2006/math">
                    <m:r>
                      <a:rPr lang="en-US" altLang="zh-CN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𝑭</m:t>
                    </m:r>
                  </m:oMath>
                </a14:m>
                <a:r>
                  <a:rPr lang="zh-CN" altLang="en-US" sz="54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分 布</a:t>
                </a:r>
                <a:endParaRPr lang="en-US" altLang="zh-CN" sz="54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1" y="136525"/>
                <a:ext cx="11942231" cy="1030782"/>
              </a:xfrm>
              <a:prstGeom prst="rect">
                <a:avLst/>
              </a:prstGeom>
              <a:blipFill rotWithShape="0">
                <a:blip r:embed="rId2"/>
                <a:stretch>
                  <a:fillRect l="-2385" t="-15934" b="-15385"/>
                </a:stretch>
              </a:blip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35461" y="1234651"/>
                <a:ext cx="11942231" cy="2447855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1.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𝑼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𝒎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𝑽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altLang="zh-C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并且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𝑼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𝑽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相互独立，则称随机变量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𝑭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𝑼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/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𝒎</m:t>
                          </m:r>
                        </m:num>
                        <m:den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𝑽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/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服从自由度为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𝒎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𝑭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分布，记为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𝑭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𝑭</m:t>
                    </m:r>
                    <m:r>
                      <a:rPr lang="en-US" altLang="zh-CN" sz="32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𝒎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1" y="1234651"/>
                <a:ext cx="11942231" cy="2447855"/>
              </a:xfrm>
              <a:prstGeom prst="rect">
                <a:avLst/>
              </a:prstGeom>
              <a:blipFill rotWithShape="0">
                <a:blip r:embed="rId4"/>
                <a:stretch>
                  <a:fillRect l="-1120" t="-294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135461" y="3749851"/>
                <a:ext cx="11942231" cy="2833829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𝑭</m:t>
                    </m:r>
                    <m:r>
                      <a:rPr lang="en-US" altLang="zh-CN" sz="32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𝒎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分布的概率密度函数为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𝚪</m:t>
                                  </m:r>
                                  <m:d>
                                    <m:d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  <m:t>𝒏</m:t>
                                          </m:r>
                                          <m: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  <m:t>𝒎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32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𝚪</m:t>
                                  </m:r>
                                  <m:d>
                                    <m:d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  <m:t>𝒎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sz="32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𝚪</m:t>
                                  </m:r>
                                  <m:d>
                                    <m:d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  <m:t>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方正姚体" panose="02010601030101010101" pitchFamily="2" charset="-122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𝒎</m:t>
                                      </m:r>
                                    </m:num>
                                    <m:den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𝒏</m:t>
                                      </m:r>
                                    </m:den>
                                  </m:f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𝒎</m:t>
                                      </m:r>
                                    </m:num>
                                    <m:den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𝒚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𝒎</m:t>
                                      </m:r>
                                    </m:num>
                                    <m:den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(</m:t>
                                  </m:r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𝟏</m:t>
                                  </m:r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𝒎</m:t>
                                      </m:r>
                                    </m:num>
                                    <m:den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𝒏</m:t>
                                      </m:r>
                                    </m:den>
                                  </m:f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−  </m:t>
                                  </m:r>
                                  <m:f>
                                    <m:fPr>
                                      <m:ctrlP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𝒏</m:t>
                                      </m:r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𝒎</m:t>
                                      </m:r>
                                    </m:num>
                                    <m:den>
                                      <m:r>
                                        <a:rPr lang="en-US" altLang="zh-CN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方正姚体" panose="02010601030101010101" pitchFamily="2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32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,</m:t>
                              </m:r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𝒚</m:t>
                              </m:r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≥</m:t>
                              </m:r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𝟎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,                                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𝒚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&lt;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 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1" y="3749851"/>
                <a:ext cx="11942231" cy="28338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339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21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125076" y="271021"/>
                <a:ext cx="11942231" cy="811758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称为第一自由度，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称为第二自由度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6" y="271021"/>
                <a:ext cx="11942231" cy="811758"/>
              </a:xfrm>
              <a:prstGeom prst="rect">
                <a:avLst/>
              </a:prstGeom>
              <a:blipFill rotWithShape="0">
                <a:blip r:embed="rId3"/>
                <a:stretch>
                  <a:fillRect l="-1170" t="-1000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25077" y="1273352"/>
                <a:ext cx="11942231" cy="84639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3.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性质：若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𝟏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/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)~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7" y="1273352"/>
                <a:ext cx="11942231" cy="846394"/>
              </a:xfrm>
              <a:prstGeom prst="rect">
                <a:avLst/>
              </a:prstGeom>
              <a:blipFill rotWithShape="0">
                <a:blip r:embed="rId4"/>
                <a:stretch>
                  <a:fillRect l="-1170" t="-965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F分布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77" y="2437133"/>
            <a:ext cx="40322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8245764" y="4016696"/>
            <a:ext cx="3671888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805902" y="2986408"/>
            <a:ext cx="935037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1400" b="1" dirty="0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F(40,25)</a:t>
            </a:r>
          </a:p>
          <a:p>
            <a:pPr>
              <a:spcBef>
                <a:spcPct val="50000"/>
              </a:spcBef>
            </a:pPr>
            <a:r>
              <a:rPr kumimoji="1" lang="en-US" altLang="zh-CN" sz="1400" b="1" dirty="0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F(20,10)</a:t>
            </a:r>
          </a:p>
          <a:p>
            <a:pPr>
              <a:spcBef>
                <a:spcPct val="50000"/>
              </a:spcBef>
            </a:pPr>
            <a:r>
              <a:rPr kumimoji="1" lang="en-US" altLang="zh-CN" sz="1400" b="1" dirty="0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F(10,4)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716046" y="5834504"/>
            <a:ext cx="1317137" cy="477757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图</a:t>
            </a:r>
            <a:r>
              <a:rPr lang="en-US" altLang="zh-CN" sz="28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5-6</a:t>
            </a:r>
          </a:p>
        </p:txBody>
      </p:sp>
    </p:spTree>
    <p:extLst>
      <p:ext uri="{BB962C8B-B14F-4D97-AF65-F5344CB8AC3E}">
        <p14:creationId xmlns:p14="http://schemas.microsoft.com/office/powerpoint/2010/main" val="16658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8245764" y="4016696"/>
            <a:ext cx="3671888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84623" y="3879226"/>
                <a:ext cx="11942231" cy="1941931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4.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对于给定的正数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𝟎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&lt;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&lt;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ea typeface="方正姚体" panose="02010601030101010101" pitchFamily="2" charset="-122"/>
                  </a:rPr>
                  <a:t>称满足条件</a:t>
                </a:r>
                <a:endParaRPr lang="en-US" altLang="zh-CN" sz="3200" b="1" dirty="0">
                  <a:solidFill>
                    <a:srgbClr val="0000FF"/>
                  </a:solidFill>
                  <a:ea typeface="方正姚体" panose="02010601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𝑭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&gt;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𝝀</m:t>
                        </m:r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naryPr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𝝀</m:t>
                        </m:r>
                      </m:sub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𝒅𝒚</m:t>
                        </m:r>
                      </m:e>
                    </m:nary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𝝀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的上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𝜶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分位点，如图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5-7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所示。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3" y="3879226"/>
                <a:ext cx="11942231" cy="1941931"/>
              </a:xfrm>
              <a:prstGeom prst="rect">
                <a:avLst/>
              </a:prstGeom>
              <a:blipFill rotWithShape="0">
                <a:blip r:embed="rId3"/>
                <a:stretch>
                  <a:fillRect l="-1170" t="-4923" b="-923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 flipV="1">
            <a:off x="4249882" y="2434744"/>
            <a:ext cx="4644736" cy="31172"/>
          </a:xfrm>
          <a:prstGeom prst="straightConnector1">
            <a:avLst/>
          </a:prstGeom>
          <a:ln w="38100">
            <a:solidFill>
              <a:srgbClr val="FF00FF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4718618" y="346801"/>
            <a:ext cx="41366" cy="2322854"/>
          </a:xfrm>
          <a:prstGeom prst="straightConnector1">
            <a:avLst/>
          </a:prstGeom>
          <a:ln w="38100">
            <a:solidFill>
              <a:srgbClr val="FF00FF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4765865" y="1155859"/>
            <a:ext cx="2612571" cy="1295807"/>
          </a:xfrm>
          <a:custGeom>
            <a:avLst/>
            <a:gdLst>
              <a:gd name="connsiteX0" fmla="*/ 0 w 2612571"/>
              <a:gd name="connsiteY0" fmla="*/ 1295807 h 1295807"/>
              <a:gd name="connsiteX1" fmla="*/ 483326 w 2612571"/>
              <a:gd name="connsiteY1" fmla="*/ 2585 h 1295807"/>
              <a:gd name="connsiteX2" fmla="*/ 1541417 w 2612571"/>
              <a:gd name="connsiteY2" fmla="*/ 969236 h 1295807"/>
              <a:gd name="connsiteX3" fmla="*/ 2612571 w 2612571"/>
              <a:gd name="connsiteY3" fmla="*/ 1204367 h 1295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2571" h="1295807">
                <a:moveTo>
                  <a:pt x="0" y="1295807"/>
                </a:moveTo>
                <a:cubicBezTo>
                  <a:pt x="113211" y="676410"/>
                  <a:pt x="226423" y="57013"/>
                  <a:pt x="483326" y="2585"/>
                </a:cubicBezTo>
                <a:cubicBezTo>
                  <a:pt x="740229" y="-51843"/>
                  <a:pt x="1186543" y="768939"/>
                  <a:pt x="1541417" y="969236"/>
                </a:cubicBezTo>
                <a:cubicBezTo>
                  <a:pt x="1896291" y="1169533"/>
                  <a:pt x="2254431" y="1186950"/>
                  <a:pt x="2612571" y="1204367"/>
                </a:cubicBezTo>
              </a:path>
            </a:pathLst>
          </a:custGeom>
          <a:noFill/>
          <a:ln w="41275">
            <a:solidFill>
              <a:srgbClr val="00B05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6072150" y="1961810"/>
            <a:ext cx="0" cy="50410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241968" y="2156244"/>
            <a:ext cx="4211" cy="2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437625" y="2213863"/>
            <a:ext cx="286" cy="25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6640242" y="2268328"/>
            <a:ext cx="3425" cy="182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6640242" y="936375"/>
            <a:ext cx="855760" cy="1277488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/>
              <p:cNvSpPr txBox="1">
                <a:spLocks/>
              </p:cNvSpPr>
              <p:nvPr/>
            </p:nvSpPr>
            <p:spPr>
              <a:xfrm>
                <a:off x="5854136" y="2465916"/>
                <a:ext cx="703502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𝝀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1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136" y="2465916"/>
                <a:ext cx="703502" cy="4905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2"/>
              <p:cNvSpPr txBox="1">
                <a:spLocks/>
              </p:cNvSpPr>
              <p:nvPr/>
            </p:nvSpPr>
            <p:spPr>
              <a:xfrm>
                <a:off x="7489327" y="306603"/>
                <a:ext cx="499353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𝜶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2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327" y="306603"/>
                <a:ext cx="499353" cy="4905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 txBox="1">
                <a:spLocks/>
              </p:cNvSpPr>
              <p:nvPr/>
            </p:nvSpPr>
            <p:spPr>
              <a:xfrm>
                <a:off x="8633952" y="2499155"/>
                <a:ext cx="499353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𝒙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2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952" y="2499155"/>
                <a:ext cx="499353" cy="4905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内容占位符 2"/>
              <p:cNvSpPr txBox="1">
                <a:spLocks/>
              </p:cNvSpPr>
              <p:nvPr/>
            </p:nvSpPr>
            <p:spPr>
              <a:xfrm>
                <a:off x="4129307" y="195738"/>
                <a:ext cx="499353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𝒚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2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307" y="195738"/>
                <a:ext cx="499353" cy="490522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>
              <a:xfrm>
                <a:off x="4213384" y="2499155"/>
                <a:ext cx="499353" cy="490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384" y="2499155"/>
                <a:ext cx="499353" cy="4905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内容占位符 2"/>
          <p:cNvSpPr txBox="1">
            <a:spLocks/>
          </p:cNvSpPr>
          <p:nvPr/>
        </p:nvSpPr>
        <p:spPr>
          <a:xfrm>
            <a:off x="4739301" y="3035562"/>
            <a:ext cx="1317137" cy="477757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图</a:t>
            </a:r>
            <a:r>
              <a:rPr lang="en-US" altLang="zh-CN" sz="28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5-7</a:t>
            </a:r>
          </a:p>
        </p:txBody>
      </p:sp>
    </p:spTree>
    <p:extLst>
      <p:ext uri="{BB962C8B-B14F-4D97-AF65-F5344CB8AC3E}">
        <p14:creationId xmlns:p14="http://schemas.microsoft.com/office/powerpoint/2010/main" val="389403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135461" y="136525"/>
            <a:ext cx="11942231" cy="1030782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应 用</a:t>
            </a:r>
            <a:endParaRPr lang="en-US" altLang="zh-CN" sz="54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35460" y="1587942"/>
                <a:ext cx="11942231" cy="3358131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设两正态总体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𝑵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姚体" panose="02010601030101010101" pitchFamily="2" charset="-122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𝑵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的未知参数都是未知的，样本相应容量分别为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𝒎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且相互独立，样本方差分别为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则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𝑭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𝟐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𝟐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3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方正姚体" panose="02010601030101010101" pitchFamily="2" charset="-122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0" y="1587942"/>
                <a:ext cx="11942231" cy="3358131"/>
              </a:xfrm>
              <a:prstGeom prst="rect">
                <a:avLst/>
              </a:prstGeom>
              <a:blipFill rotWithShape="0">
                <a:blip r:embed="rId3"/>
                <a:stretch>
                  <a:fillRect l="-1120" t="-1975" r="-117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9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114300" y="1086254"/>
                <a:ext cx="11942231" cy="1395096"/>
              </a:xfrm>
              <a:prstGeom prst="rect">
                <a:avLst/>
              </a:prstGeom>
              <a:gradFill>
                <a:gsLst>
                  <a:gs pos="86000">
                    <a:schemeClr val="accent6">
                      <a:lumMod val="20000"/>
                      <a:lumOff val="80000"/>
                    </a:schemeClr>
                  </a:gs>
                  <a:gs pos="100000">
                    <a:srgbClr val="99FF99"/>
                  </a:gs>
                </a:gsLst>
                <a:lin ang="5400000" scaled="1"/>
              </a:grad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zh-CN" altLang="en-US" sz="7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平方卡方根号</a:t>
                </a:r>
                <a14:m>
                  <m:oMath xmlns:m="http://schemas.openxmlformats.org/officeDocument/2006/math">
                    <m:r>
                      <a:rPr lang="en-US" altLang="zh-CN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𝒕</m:t>
                    </m:r>
                  </m:oMath>
                </a14:m>
                <a:r>
                  <a:rPr lang="en-US" altLang="zh-CN" sz="72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, </a:t>
                </a:r>
                <a:r>
                  <a:rPr lang="zh-CN" altLang="en-US" sz="7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卡方之比是</a:t>
                </a:r>
                <a14:m>
                  <m:oMath xmlns:m="http://schemas.openxmlformats.org/officeDocument/2006/math">
                    <m:r>
                      <a:rPr lang="en-US" altLang="zh-CN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𝑭</m:t>
                    </m:r>
                  </m:oMath>
                </a14:m>
                <a:r>
                  <a:rPr lang="en-US" altLang="zh-CN" sz="7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1086254"/>
                <a:ext cx="11942231" cy="1395096"/>
              </a:xfrm>
              <a:prstGeom prst="rect">
                <a:avLst/>
              </a:prstGeom>
              <a:blipFill rotWithShape="0">
                <a:blip r:embed="rId2"/>
                <a:stretch>
                  <a:fillRect l="-3551" t="-17012" r="-3501" b="-14108"/>
                </a:stretch>
              </a:blip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14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>
            <a:spLocks/>
          </p:cNvSpPr>
          <p:nvPr/>
        </p:nvSpPr>
        <p:spPr>
          <a:xfrm>
            <a:off x="209320" y="396731"/>
            <a:ext cx="11848699" cy="1335515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第五章 数 理 统 计 初 步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864702" y="2400833"/>
            <a:ext cx="10378259" cy="963333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数理统计的基本概念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864701" y="3865606"/>
            <a:ext cx="10378259" cy="963333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参 数 估 计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64703" y="5330380"/>
            <a:ext cx="10378259" cy="963333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假 设 检 验</a:t>
            </a:r>
          </a:p>
        </p:txBody>
      </p:sp>
    </p:spTree>
    <p:extLst>
      <p:ext uri="{BB962C8B-B14F-4D97-AF65-F5344CB8AC3E}">
        <p14:creationId xmlns:p14="http://schemas.microsoft.com/office/powerpoint/2010/main" val="6416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12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内容占位符 2"/>
          <p:cNvSpPr txBox="1">
            <a:spLocks/>
          </p:cNvSpPr>
          <p:nvPr/>
        </p:nvSpPr>
        <p:spPr>
          <a:xfrm>
            <a:off x="140071" y="99246"/>
            <a:ext cx="11848699" cy="1030782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统计学，</a:t>
            </a:r>
            <a:r>
              <a:rPr lang="zh-CN" altLang="en-US" sz="60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来源于意大利文，是“国家”和“情况”的意思，故统计学又称为“国情学”；</a:t>
            </a:r>
            <a:endParaRPr lang="zh-CN" altLang="en-US" sz="600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938964" y="668363"/>
            <a:ext cx="17237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FF"/>
                </a:solidFill>
                <a:latin typeface="MV Boli" panose="02000500030200090000" pitchFamily="2" charset="0"/>
                <a:ea typeface="隶书" panose="02010509060101010101" pitchFamily="49" charset="-122"/>
                <a:cs typeface="MV Boli" panose="02000500030200090000" pitchFamily="2" charset="0"/>
              </a:rPr>
              <a:t>Statistic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0071" y="1235338"/>
            <a:ext cx="11848699" cy="542849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统计学家，</a:t>
            </a:r>
            <a:r>
              <a:rPr lang="zh-CN" altLang="en-US" sz="60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来源于意大利文，指“处理国务的人”。</a:t>
            </a:r>
            <a:endParaRPr lang="zh-CN" altLang="en-US" sz="600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8938964" y="1316522"/>
            <a:ext cx="2055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FF"/>
                </a:solidFill>
                <a:latin typeface="MV Boli" panose="02000500030200090000" pitchFamily="2" charset="0"/>
                <a:ea typeface="隶书" panose="02010509060101010101" pitchFamily="49" charset="-122"/>
                <a:cs typeface="MV Boli" panose="02000500030200090000" pitchFamily="2" charset="0"/>
              </a:rPr>
              <a:t>Statistician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40071" y="1896279"/>
            <a:ext cx="11848699" cy="1746855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数理统计</a:t>
            </a:r>
            <a:r>
              <a:rPr lang="zh-CN" altLang="en-US" sz="60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是一门应用性非常广泛的数学分支。它运用概率论的理论知识，研究如何收集、分析、整理带随机性影响的数据，对关心的问题作出推断和预测，为决策行动提供依据和建议。</a:t>
            </a:r>
            <a:endParaRPr lang="zh-CN" altLang="en-US" sz="600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0071" y="3774617"/>
            <a:ext cx="11854097" cy="10238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FF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描述性统计学：</a:t>
            </a:r>
            <a:r>
              <a:rPr lang="zh-CN" altLang="en-US" sz="32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研究如何对随机现象进行观测、试验，以取得有代表性的数据。代表性人物：</a:t>
            </a:r>
            <a:r>
              <a:rPr lang="en-US" altLang="zh-CN" sz="3200" b="1" dirty="0" err="1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K.Pearson,Galton</a:t>
            </a:r>
            <a:r>
              <a:rPr lang="en-US" altLang="zh-CN" sz="32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.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40071" y="4893378"/>
            <a:ext cx="11854097" cy="115453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FF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推断性统计学：</a:t>
            </a:r>
            <a:r>
              <a:rPr lang="zh-CN" altLang="en-US" sz="32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对取得的数据进行分析、整理，作出推断、决策，以此推断总体的规律性。代表性人物：</a:t>
            </a:r>
            <a:r>
              <a:rPr lang="en-US" altLang="zh-CN" sz="3200" b="1" dirty="0" err="1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E.Pearson,Neyman,Fisher</a:t>
            </a:r>
            <a:endParaRPr lang="zh-CN" altLang="en-US" sz="320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140071" y="6188386"/>
            <a:ext cx="11848699" cy="542849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60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我们主要学习推断统计学中的</a:t>
            </a:r>
            <a:r>
              <a:rPr lang="zh-CN" altLang="en-US" sz="60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参数估计与假设检验。</a:t>
            </a:r>
            <a:endParaRPr lang="zh-CN" altLang="en-US" sz="600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66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内容占位符 2"/>
          <p:cNvSpPr txBox="1">
            <a:spLocks/>
          </p:cNvSpPr>
          <p:nvPr/>
        </p:nvSpPr>
        <p:spPr>
          <a:xfrm>
            <a:off x="140071" y="99246"/>
            <a:ext cx="11848699" cy="1030782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60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5.1 </a:t>
            </a:r>
            <a:r>
              <a:rPr lang="zh-CN" altLang="en-US" sz="60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样本、总体、统计量</a:t>
            </a:r>
            <a:endParaRPr lang="zh-CN" altLang="en-US" sz="6000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140071" y="1771587"/>
                <a:ext cx="11848699" cy="4421395"/>
              </a:xfrm>
              <a:prstGeom prst="rect">
                <a:avLst/>
              </a:prstGeom>
              <a:gradFill>
                <a:gsLst>
                  <a:gs pos="86000">
                    <a:schemeClr val="accent6">
                      <a:lumMod val="20000"/>
                      <a:lumOff val="80000"/>
                    </a:schemeClr>
                  </a:gs>
                  <a:gs pos="100000">
                    <a:srgbClr val="99FF99"/>
                  </a:gs>
                </a:gsLst>
                <a:lin ang="5400000" scaled="1"/>
              </a:grad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6000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一、总体、样品、样本</a:t>
                </a:r>
                <a:endParaRPr lang="en-US" altLang="zh-CN" sz="6000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6000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二、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𝑿</m:t>
                        </m:r>
                      </m:e>
                      <m:sub>
                        <m:r>
                          <a:rPr lang="en-US" altLang="zh-CN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sub>
                    </m:sSub>
                    <m:r>
                      <a:rPr lang="en-US" altLang="zh-CN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sSub>
                      <m:sSubPr>
                        <m:ctrlP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𝑿</m:t>
                        </m:r>
                      </m:e>
                      <m:sub>
                        <m:r>
                          <a:rPr lang="en-US" altLang="zh-CN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𝟐</m:t>
                        </m:r>
                      </m:sub>
                    </m:sSub>
                    <m:r>
                      <a:rPr lang="en-US" altLang="zh-CN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,⋯,</m:t>
                    </m:r>
                    <m:sSub>
                      <m:sSubPr>
                        <m:ctrlP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𝑿</m:t>
                        </m:r>
                      </m:e>
                      <m:sub>
                        <m:r>
                          <a:rPr lang="en-US" altLang="zh-CN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6000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的联合分布</a:t>
                </a:r>
                <a:endParaRPr lang="en-US" altLang="zh-CN" sz="6000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6000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三、统计量</a:t>
                </a:r>
                <a:endParaRPr lang="en-US" altLang="zh-CN" sz="6000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6000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四、三大分布</a:t>
                </a: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1" y="1771587"/>
                <a:ext cx="11848699" cy="4421395"/>
              </a:xfrm>
              <a:prstGeom prst="rect">
                <a:avLst/>
              </a:prstGeom>
              <a:blipFill rotWithShape="0">
                <a:blip r:embed="rId2"/>
                <a:stretch>
                  <a:fillRect l="-2812" t="-3117" b="-2033"/>
                </a:stretch>
              </a:blip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496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内容占位符 2"/>
          <p:cNvSpPr txBox="1">
            <a:spLocks/>
          </p:cNvSpPr>
          <p:nvPr/>
        </p:nvSpPr>
        <p:spPr>
          <a:xfrm>
            <a:off x="140071" y="99246"/>
            <a:ext cx="11848699" cy="1030782"/>
          </a:xfrm>
          <a:prstGeom prst="rect">
            <a:avLst/>
          </a:prstGeom>
          <a:gradFill>
            <a:gsLst>
              <a:gs pos="86000">
                <a:schemeClr val="accent6">
                  <a:lumMod val="20000"/>
                  <a:lumOff val="80000"/>
                </a:schemeClr>
              </a:gs>
              <a:gs pos="100000">
                <a:srgbClr val="99FF99"/>
              </a:gs>
            </a:gsLst>
            <a:lin ang="5400000" scaled="1"/>
          </a:gradFill>
          <a:ln w="44450" cap="flat" cmpd="sng" algn="ctr">
            <a:solidFill>
              <a:srgbClr val="C00000"/>
            </a:solidFill>
            <a:prstDash val="solid"/>
            <a:miter lim="800000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一、总体与样本</a:t>
            </a:r>
            <a:endParaRPr lang="zh-CN" altLang="en-US" sz="6000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34673" y="1454445"/>
            <a:ext cx="11854097" cy="23090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总体：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统计上要研究对象的全体；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样品：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从总体中随机抽取的一个个体；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样本：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由若干个样品构成，样本中包含样品的个数称为样本长度（样本容量）。</a:t>
            </a:r>
            <a:endParaRPr lang="zh-CN" altLang="en-US" sz="3200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35970" y="324918"/>
            <a:ext cx="42771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Lucida Calligraphy" panose="03010101010101010101" pitchFamily="66" charset="0"/>
                <a:ea typeface="楷体_GB2312" pitchFamily="49" charset="-122"/>
              </a:rPr>
              <a:t>Population</a:t>
            </a:r>
            <a:r>
              <a:rPr kumimoji="1" lang="en-US" altLang="zh-CN" sz="2400" b="1" dirty="0">
                <a:latin typeface="Lucida Calligraphy" panose="03010101010101010101" pitchFamily="66" charset="0"/>
                <a:ea typeface="楷体_GB2312" pitchFamily="49" charset="-122"/>
              </a:rPr>
              <a:t>  </a:t>
            </a:r>
            <a:r>
              <a:rPr kumimoji="1" lang="en-US" altLang="zh-CN" sz="2400" b="1" dirty="0">
                <a:solidFill>
                  <a:srgbClr val="FF3300"/>
                </a:solidFill>
                <a:latin typeface="Lucida Calligraphy" panose="03010101010101010101" pitchFamily="66" charset="0"/>
                <a:ea typeface="楷体_GB2312" pitchFamily="49" charset="-122"/>
              </a:rPr>
              <a:t>Sample</a:t>
            </a:r>
            <a:r>
              <a:rPr kumimoji="1" lang="en-US" altLang="zh-CN" sz="3200" b="1" dirty="0">
                <a:latin typeface="Lucida Calligraphy" panose="03010101010101010101" pitchFamily="66" charset="0"/>
                <a:ea typeface="楷体_GB2312" pitchFamily="49" charset="-122"/>
              </a:rPr>
              <a:t>  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9515734" y="3178738"/>
            <a:ext cx="2473036" cy="584775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3200" b="1" dirty="0">
                <a:solidFill>
                  <a:srgbClr val="FF3300"/>
                </a:solidFill>
                <a:latin typeface="Monotype Corsiva" panose="03010101010201010101" pitchFamily="66" charset="0"/>
                <a:ea typeface="楷体_GB2312" pitchFamily="49" charset="-122"/>
              </a:rPr>
              <a:t>Sample</a:t>
            </a:r>
            <a:r>
              <a:rPr kumimoji="1" lang="en-US" altLang="zh-CN" sz="3200" b="1" dirty="0">
                <a:latin typeface="Monotype Corsiva" panose="03010101010201010101" pitchFamily="66" charset="0"/>
                <a:ea typeface="楷体_GB2312" pitchFamily="49" charset="-122"/>
              </a:rPr>
              <a:t>  </a:t>
            </a:r>
            <a:r>
              <a:rPr kumimoji="1" lang="en-US" altLang="zh-CN" sz="3200" b="1" dirty="0">
                <a:solidFill>
                  <a:srgbClr val="FF3300"/>
                </a:solidFill>
                <a:latin typeface="Monotype Corsiva" panose="03010101010201010101" pitchFamily="66" charset="0"/>
                <a:ea typeface="楷体_GB2312" pitchFamily="49" charset="-122"/>
              </a:rPr>
              <a:t>size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4671" y="3962738"/>
            <a:ext cx="11854097" cy="19180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例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： （</a:t>
            </a:r>
            <a:r>
              <a:rPr lang="en-US" altLang="zh-CN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）研究一批灯泡的质量，随机抽取</a:t>
            </a:r>
            <a:r>
              <a:rPr lang="en-US" altLang="zh-CN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10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只。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     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）研究一篮鸡蛋，随机抽取了</a:t>
            </a:r>
            <a:r>
              <a:rPr lang="en-US" altLang="zh-CN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5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只。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     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3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）研究石油大学同学，随机抽取了</a:t>
            </a:r>
            <a:r>
              <a:rPr lang="en-US" altLang="zh-CN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50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Wingdings" panose="05000000000000000000" pitchFamily="2" charset="2"/>
              </a:rPr>
              <a:t>人。</a:t>
            </a:r>
            <a:endParaRPr lang="zh-CN" altLang="en-US" sz="3200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34671" y="6069490"/>
            <a:ext cx="11854097" cy="6844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一般情况下，我们通过研究</a:t>
            </a:r>
            <a:r>
              <a:rPr lang="zh-CN" altLang="en-US" sz="32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样本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而间接研究</a:t>
            </a:r>
            <a:r>
              <a:rPr lang="zh-CN" altLang="en-US" sz="32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总体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endParaRPr lang="zh-CN" altLang="en-US" sz="3200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0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  <p:bldP spid="5" grpId="0"/>
      <p:bldP spid="6" grpId="0" animBg="1" autoUpdateAnimBg="0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134671" y="207244"/>
            <a:ext cx="11854097" cy="38244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研究总体时，关心的是总体的某些指标或者某个指标。例如，对灯泡我们关心的是寿命；对鸡蛋关心的是质量；对同学关心的是身高或者体重。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这样一来，若抛开实际背景，总体就是一堆数，这堆数中有大有小，有的出现机会多，有的出现机会少，因此有一个概率分布去描述是恰当的。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</a:t>
            </a:r>
            <a:r>
              <a:rPr lang="zh-CN" altLang="en-US" sz="3200" b="1" dirty="0">
                <a:solidFill>
                  <a:srgbClr val="0000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从这个意义上讲总体是一个随机变量。</a:t>
            </a:r>
            <a:endParaRPr lang="en-US" altLang="zh-CN" sz="3200" b="1" dirty="0">
              <a:solidFill>
                <a:srgbClr val="0000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34670" y="4303035"/>
                <a:ext cx="11854097" cy="2409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(1)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总体是一个随机变量，记为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，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其分布函数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𝑭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𝒙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称为总体的分布函数；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(2)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样品也是一个随机变量，它与总体同分布；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(3)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简单</a:t>
                </a:r>
                <a:r>
                  <a:rPr lang="zh-CN" altLang="en-US" sz="3200" b="1" dirty="0">
                    <a:solidFill>
                      <a:srgbClr val="FF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随机样本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是由若干独立同分布的多个随机变量构成。</a:t>
                </a: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70" y="4303035"/>
                <a:ext cx="11854097" cy="2409492"/>
              </a:xfrm>
              <a:prstGeom prst="rect">
                <a:avLst/>
              </a:prstGeom>
              <a:blipFill rotWithShape="0">
                <a:blip r:embed="rId2"/>
                <a:stretch>
                  <a:fillRect l="-1128" t="-3491" b="-299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340529" y="6086212"/>
            <a:ext cx="855677" cy="532701"/>
          </a:xfrm>
          <a:prstGeom prst="rect">
            <a:avLst/>
          </a:prstGeom>
          <a:noFill/>
          <a:ln w="2857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65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140071" y="99246"/>
                <a:ext cx="11848699" cy="1030782"/>
              </a:xfrm>
              <a:prstGeom prst="rect">
                <a:avLst/>
              </a:prstGeom>
              <a:gradFill>
                <a:gsLst>
                  <a:gs pos="86000">
                    <a:schemeClr val="accent6">
                      <a:lumMod val="20000"/>
                      <a:lumOff val="80000"/>
                    </a:schemeClr>
                  </a:gs>
                  <a:gs pos="100000">
                    <a:srgbClr val="99FF99"/>
                  </a:gs>
                </a:gsLst>
                <a:lin ang="5400000" scaled="1"/>
              </a:grad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6000" b="1" dirty="0">
                    <a:solidFill>
                      <a:srgbClr val="FF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二、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6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6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6000" b="1" dirty="0">
                        <a:solidFill>
                          <a:srgbClr val="0000FF"/>
                        </a:solidFill>
                        <a:latin typeface="方正姚体" panose="02010601030101010101" pitchFamily="2" charset="-122"/>
                        <a:ea typeface="方正姚体" panose="02010601030101010101" pitchFamily="2" charset="-122"/>
                      </a:rPr>
                      <m:t>的联合分布</m:t>
                    </m:r>
                  </m:oMath>
                </a14:m>
                <a:endParaRPr lang="en-US" altLang="zh-CN" sz="60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1" y="99246"/>
                <a:ext cx="11848699" cy="1030782"/>
              </a:xfrm>
              <a:prstGeom prst="rect">
                <a:avLst/>
              </a:prstGeom>
              <a:blipFill>
                <a:blip r:embed="rId2"/>
                <a:stretch>
                  <a:fillRect l="-2812" t="-15934" b="-28571"/>
                </a:stretch>
              </a:blipFill>
              <a:ln w="44450" cap="flat" cmpd="sng" algn="ctr">
                <a:solidFill>
                  <a:srgbClr val="C0000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134673" y="1764837"/>
                <a:ext cx="11854097" cy="41878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为一个总体，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为来自总体的一个长度为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的样本。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(1)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的独立性知，若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的分布函数为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的联合分布函数为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.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(2)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3200" b="1" dirty="0">
                    <a:solidFill>
                      <a:srgbClr val="0000FF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的概率密度为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的联合概率密度为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×⋯×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3200" b="1" dirty="0">
                          <a:solidFill>
                            <a:srgbClr val="0000FF"/>
                          </a:solidFill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73" y="1764837"/>
                <a:ext cx="11854097" cy="4187819"/>
              </a:xfrm>
              <a:prstGeom prst="rect">
                <a:avLst/>
              </a:prstGeom>
              <a:blipFill>
                <a:blip r:embed="rId3"/>
                <a:stretch>
                  <a:fillRect l="-1128" t="-2023" r="-456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1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88101" y="663939"/>
                <a:ext cx="11942231" cy="293051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zh-CN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(3)</a:t>
                </a: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是离散型随机变量，其概率分布为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𝒌</m:t>
                          </m:r>
                        </m:sub>
                      </m:sSub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=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𝑷</m:t>
                      </m:r>
                      <m:d>
                        <m:d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𝑿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姚体" panose="02010601030101010101" pitchFamily="2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方正姚体" panose="02010601030101010101" pitchFamily="2" charset="-122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,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𝒌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=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𝟏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,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𝟐</m:t>
                      </m:r>
                      <m:r>
                        <a:rPr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姚体" panose="02010601030101010101" pitchFamily="2" charset="-122"/>
                        </a:rPr>
                        <m:t>,⋯,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的联合概率分布为</a:t>
                </a:r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𝒑</m:t>
                        </m:r>
                      </m:e>
                      <m:sub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𝒑</m:t>
                        </m:r>
                      </m:e>
                      <m:sub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⋯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方正姚体" panose="02010601030101010101" pitchFamily="2" charset="-122"/>
                          </a:rPr>
                          <m:t>𝒑</m:t>
                        </m:r>
                      </m:e>
                      <m:sub>
                        <m:sSub>
                          <m:sSub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方正姚体" panose="02010601030101010101" pitchFamily="2" charset="-122"/>
                      </a:rPr>
                      <m:t>,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zh-CN" altLang="en-US" sz="3200" b="1" dirty="0">
                    <a:solidFill>
                      <a:srgbClr val="0000FF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,⋯</m:t>
                    </m:r>
                  </m:oMath>
                </a14:m>
                <a:endParaRPr lang="en-US" altLang="zh-CN" sz="3200" b="1" dirty="0">
                  <a:solidFill>
                    <a:srgbClr val="0000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" y="663939"/>
                <a:ext cx="11942231" cy="2930518"/>
              </a:xfrm>
              <a:prstGeom prst="rect">
                <a:avLst/>
              </a:prstGeom>
              <a:blipFill rotWithShape="1">
                <a:blip r:embed="rId2"/>
                <a:stretch>
                  <a:fillRect l="-1120" t="-2875" b="-636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7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4335</TotalTime>
  <Words>2067</Words>
  <Application>Microsoft Office PowerPoint</Application>
  <PresentationFormat>宽屏</PresentationFormat>
  <Paragraphs>164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8" baseType="lpstr">
      <vt:lpstr>等线</vt:lpstr>
      <vt:lpstr>方正姚体</vt:lpstr>
      <vt:lpstr>仿宋</vt:lpstr>
      <vt:lpstr>楷体</vt:lpstr>
      <vt:lpstr>楷体_GB2312</vt:lpstr>
      <vt:lpstr>隶书</vt:lpstr>
      <vt:lpstr>宋体</vt:lpstr>
      <vt:lpstr>微软雅黑</vt:lpstr>
      <vt:lpstr>Arial</vt:lpstr>
      <vt:lpstr>Calibri</vt:lpstr>
      <vt:lpstr>Calibri Light</vt:lpstr>
      <vt:lpstr>Cambria Math</vt:lpstr>
      <vt:lpstr>Lucida Calligraphy</vt:lpstr>
      <vt:lpstr>Monotype Corsiva</vt:lpstr>
      <vt:lpstr>MV Boli</vt:lpstr>
      <vt:lpstr>Times New Roman</vt:lpstr>
      <vt:lpstr>Wingdings</vt:lpstr>
      <vt:lpstr>Office 主题</vt:lpstr>
      <vt:lpstr>1_Office 主题</vt:lpstr>
      <vt:lpstr>文档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§2.6 随机变量函数的分布</dc:title>
  <dc:creator>Windows User</dc:creator>
  <cp:lastModifiedBy>DELL</cp:lastModifiedBy>
  <cp:revision>338</cp:revision>
  <dcterms:created xsi:type="dcterms:W3CDTF">2019-10-20T11:10:30Z</dcterms:created>
  <dcterms:modified xsi:type="dcterms:W3CDTF">2025-03-30T13:51:50Z</dcterms:modified>
</cp:coreProperties>
</file>